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82" r:id="rId3"/>
    <p:sldId id="257" r:id="rId4"/>
    <p:sldId id="266" r:id="rId5"/>
    <p:sldId id="259" r:id="rId6"/>
    <p:sldId id="280" r:id="rId7"/>
    <p:sldId id="281" r:id="rId8"/>
    <p:sldId id="283" r:id="rId9"/>
    <p:sldId id="419" r:id="rId10"/>
    <p:sldId id="420" r:id="rId11"/>
    <p:sldId id="284" r:id="rId12"/>
    <p:sldId id="289" r:id="rId13"/>
    <p:sldId id="426" r:id="rId14"/>
    <p:sldId id="285" r:id="rId15"/>
    <p:sldId id="290" r:id="rId16"/>
    <p:sldId id="422" r:id="rId17"/>
    <p:sldId id="427" r:id="rId18"/>
    <p:sldId id="288" r:id="rId19"/>
    <p:sldId id="291" r:id="rId20"/>
    <p:sldId id="286" r:id="rId21"/>
    <p:sldId id="292" r:id="rId22"/>
    <p:sldId id="425" r:id="rId23"/>
    <p:sldId id="423" r:id="rId24"/>
    <p:sldId id="42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60950-DB87-4796-98F9-84F92F6698C9}" v="16" dt="2023-09-25T18:59:07.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57" autoAdjust="0"/>
  </p:normalViewPr>
  <p:slideViewPr>
    <p:cSldViewPr snapToGrid="0">
      <p:cViewPr varScale="1">
        <p:scale>
          <a:sx n="44" d="100"/>
          <a:sy n="44" d="100"/>
        </p:scale>
        <p:origin x="15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FF4F6-793F-46A2-B9D3-B106265F6FDC}"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258C5-639A-4332-B03E-3E057C96DF6C}" type="slidenum">
              <a:rPr lang="en-GB" smtClean="0"/>
              <a:t>‹#›</a:t>
            </a:fld>
            <a:endParaRPr lang="en-GB"/>
          </a:p>
        </p:txBody>
      </p:sp>
    </p:spTree>
    <p:extLst>
      <p:ext uri="{BB962C8B-B14F-4D97-AF65-F5344CB8AC3E}">
        <p14:creationId xmlns:p14="http://schemas.microsoft.com/office/powerpoint/2010/main" val="16183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00"/>
                </a:highlight>
              </a:rPr>
              <a:t>Hello everybody, I am Melissa Oldham I am a senior research fellow at University College London and I am so pleased to be here today. The work I will be presenting is focused on developing contextually specific intervention components within an existing digital intervention, the Drink Less app.</a:t>
            </a:r>
            <a:endParaRPr lang="en-GB" dirty="0">
              <a:highlight>
                <a:srgbClr val="FFFF00"/>
              </a:highlight>
              <a:cs typeface="Calibri" panose="020F0502020204030204"/>
            </a:endParaRPr>
          </a:p>
        </p:txBody>
      </p:sp>
      <p:sp>
        <p:nvSpPr>
          <p:cNvPr id="4" name="Slide Number Placeholder 3"/>
          <p:cNvSpPr>
            <a:spLocks noGrp="1"/>
          </p:cNvSpPr>
          <p:nvPr>
            <p:ph type="sldNum" sz="quarter" idx="5"/>
          </p:nvPr>
        </p:nvSpPr>
        <p:spPr/>
        <p:txBody>
          <a:bodyPr/>
          <a:lstStyle/>
          <a:p>
            <a:fld id="{5CC03F89-1949-E64B-AC42-D3BE5974B6DB}" type="slidenum">
              <a:rPr lang="en-US" smtClean="0"/>
              <a:t>1</a:t>
            </a:fld>
            <a:endParaRPr lang="en-US"/>
          </a:p>
        </p:txBody>
      </p:sp>
    </p:spTree>
    <p:extLst>
      <p:ext uri="{BB962C8B-B14F-4D97-AF65-F5344CB8AC3E}">
        <p14:creationId xmlns:p14="http://schemas.microsoft.com/office/powerpoint/2010/main" val="426061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 This project aims to improve the efficacy of the established digital intervention ‘Drink Less’. Drink Less is an app that seeks to reduce alcohol consumption amongst increasing and higher risk drinkers to achieve short- and long-term improvements in population health across the socio-economic spectrum. The app will be modified to measure contextual characteristics of drinking occasions (e.g. location, company) using a drinking diary. Two existing intervention components, </a:t>
            </a:r>
            <a:r>
              <a:rPr lang="en-US" sz="1200" b="0" i="1" u="none" strike="noStrike" baseline="0" dirty="0">
                <a:solidFill>
                  <a:srgbClr val="000000"/>
                </a:solidFill>
                <a:latin typeface="Calibri" panose="020F0502020204030204" pitchFamily="34" charset="0"/>
              </a:rPr>
              <a:t>Self-Monitoring &amp; Feedback </a:t>
            </a:r>
            <a:r>
              <a:rPr lang="en-US" sz="1200" b="0" i="0" u="none" strike="noStrike" baseline="0" dirty="0">
                <a:solidFill>
                  <a:srgbClr val="000000"/>
                </a:solidFill>
                <a:latin typeface="Calibri" panose="020F0502020204030204" pitchFamily="34" charset="0"/>
              </a:rPr>
              <a:t>and </a:t>
            </a:r>
            <a:r>
              <a:rPr lang="en-US" sz="1200" b="0" i="1" u="none" strike="noStrike" baseline="0" dirty="0">
                <a:solidFill>
                  <a:srgbClr val="000000"/>
                </a:solidFill>
                <a:latin typeface="Calibri" panose="020F0502020204030204" pitchFamily="34" charset="0"/>
              </a:rPr>
              <a:t>Action Planning </a:t>
            </a:r>
            <a:r>
              <a:rPr lang="en-US" sz="1200" b="0" i="0" u="none" strike="noStrike" baseline="0" dirty="0">
                <a:solidFill>
                  <a:srgbClr val="000000"/>
                </a:solidFill>
                <a:latin typeface="Calibri" panose="020F0502020204030204" pitchFamily="34" charset="0"/>
              </a:rPr>
              <a:t>will then be adapted, so that they are </a:t>
            </a:r>
            <a:r>
              <a:rPr lang="en-US" sz="1200" b="0" i="0" u="none" strike="noStrike" baseline="0" dirty="0" err="1">
                <a:solidFill>
                  <a:srgbClr val="000000"/>
                </a:solidFill>
                <a:latin typeface="Calibri" panose="020F0502020204030204" pitchFamily="34" charset="0"/>
              </a:rPr>
              <a:t>personalised</a:t>
            </a:r>
            <a:r>
              <a:rPr lang="en-US" sz="1200" b="0" i="0" u="none" strike="noStrike" baseline="0" dirty="0">
                <a:solidFill>
                  <a:srgbClr val="000000"/>
                </a:solidFill>
                <a:latin typeface="Calibri" panose="020F0502020204030204" pitchFamily="34" charset="0"/>
              </a:rPr>
              <a:t> to the users’ drinking contexts. </a:t>
            </a:r>
            <a:endParaRPr lang="en-GB" dirty="0"/>
          </a:p>
          <a:p>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10</a:t>
            </a:fld>
            <a:endParaRPr lang="en-GB"/>
          </a:p>
        </p:txBody>
      </p:sp>
    </p:spTree>
    <p:extLst>
      <p:ext uri="{BB962C8B-B14F-4D97-AF65-F5344CB8AC3E}">
        <p14:creationId xmlns:p14="http://schemas.microsoft.com/office/powerpoint/2010/main" val="232753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Calibri" panose="020F0502020204030204" pitchFamily="34" charset="0"/>
              </a:rPr>
              <a:t> This project aims to improve the efficacy of the established digital intervention ‘Drink Less’. Drink Less is an app that seeks to reduce alcohol consumption amongst increasing and higher risk drinkers to achieve short- and long-term improvements in population health across the socio-economic spectrum. The app will be modified to measure contextual characteristics of drinking occasions (e.g. location, company) using a drinking diary. Two existing intervention components, </a:t>
            </a:r>
            <a:r>
              <a:rPr lang="en-US" sz="1200" b="0" i="1" u="none" strike="noStrike" baseline="0">
                <a:solidFill>
                  <a:srgbClr val="000000"/>
                </a:solidFill>
                <a:latin typeface="Calibri" panose="020F0502020204030204" pitchFamily="34" charset="0"/>
              </a:rPr>
              <a:t>Self-Monitoring &amp; Feedback </a:t>
            </a:r>
            <a:r>
              <a:rPr lang="en-US" sz="1200" b="0" i="0" u="none" strike="noStrike" baseline="0">
                <a:solidFill>
                  <a:srgbClr val="000000"/>
                </a:solidFill>
                <a:latin typeface="Calibri" panose="020F0502020204030204" pitchFamily="34" charset="0"/>
              </a:rPr>
              <a:t>and </a:t>
            </a:r>
            <a:r>
              <a:rPr lang="en-US" sz="1200" b="0" i="1" u="none" strike="noStrike" baseline="0">
                <a:solidFill>
                  <a:srgbClr val="000000"/>
                </a:solidFill>
                <a:latin typeface="Calibri" panose="020F0502020204030204" pitchFamily="34" charset="0"/>
              </a:rPr>
              <a:t>Action Planning </a:t>
            </a:r>
            <a:r>
              <a:rPr lang="en-US" sz="1200" b="0" i="0" u="none" strike="noStrike" baseline="0">
                <a:solidFill>
                  <a:srgbClr val="000000"/>
                </a:solidFill>
                <a:latin typeface="Calibri" panose="020F0502020204030204" pitchFamily="34" charset="0"/>
              </a:rPr>
              <a:t>will then be adapted, so that they are </a:t>
            </a:r>
            <a:r>
              <a:rPr lang="en-US" sz="1200" b="0" i="0" u="none" strike="noStrike" baseline="0" err="1">
                <a:solidFill>
                  <a:srgbClr val="000000"/>
                </a:solidFill>
                <a:latin typeface="Calibri" panose="020F0502020204030204" pitchFamily="34" charset="0"/>
              </a:rPr>
              <a:t>personalised</a:t>
            </a:r>
            <a:r>
              <a:rPr lang="en-US" sz="1200" b="0" i="0" u="none" strike="noStrike" baseline="0">
                <a:solidFill>
                  <a:srgbClr val="000000"/>
                </a:solidFill>
                <a:latin typeface="Calibri" panose="020F0502020204030204" pitchFamily="34" charset="0"/>
              </a:rPr>
              <a:t> to the users’ drinking contexts. </a:t>
            </a:r>
            <a:endParaRPr lang="en-GB"/>
          </a:p>
          <a:p>
            <a:endParaRPr lang="en-GB"/>
          </a:p>
        </p:txBody>
      </p:sp>
      <p:sp>
        <p:nvSpPr>
          <p:cNvPr id="4" name="Slide Number Placeholder 3"/>
          <p:cNvSpPr>
            <a:spLocks noGrp="1"/>
          </p:cNvSpPr>
          <p:nvPr>
            <p:ph type="sldNum" sz="quarter" idx="5"/>
          </p:nvPr>
        </p:nvSpPr>
        <p:spPr/>
        <p:txBody>
          <a:bodyPr/>
          <a:lstStyle/>
          <a:p>
            <a:fld id="{B03258C5-639A-4332-B03E-3E057C96DF6C}" type="slidenum">
              <a:rPr lang="en-GB" smtClean="0"/>
              <a:t>11</a:t>
            </a:fld>
            <a:endParaRPr lang="en-GB"/>
          </a:p>
        </p:txBody>
      </p:sp>
    </p:spTree>
    <p:extLst>
      <p:ext uri="{BB962C8B-B14F-4D97-AF65-F5344CB8AC3E}">
        <p14:creationId xmlns:p14="http://schemas.microsoft.com/office/powerpoint/2010/main" val="328131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aim is working out how </a:t>
            </a:r>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12</a:t>
            </a:fld>
            <a:endParaRPr lang="en-GB"/>
          </a:p>
        </p:txBody>
      </p:sp>
    </p:spTree>
    <p:extLst>
      <p:ext uri="{BB962C8B-B14F-4D97-AF65-F5344CB8AC3E}">
        <p14:creationId xmlns:p14="http://schemas.microsoft.com/office/powerpoint/2010/main" val="40905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3258C5-639A-4332-B03E-3E057C96DF6C}" type="slidenum">
              <a:rPr lang="en-GB" smtClean="0"/>
              <a:t>13</a:t>
            </a:fld>
            <a:endParaRPr lang="en-GB"/>
          </a:p>
        </p:txBody>
      </p:sp>
    </p:spTree>
    <p:extLst>
      <p:ext uri="{BB962C8B-B14F-4D97-AF65-F5344CB8AC3E}">
        <p14:creationId xmlns:p14="http://schemas.microsoft.com/office/powerpoint/2010/main" val="207767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would like to acknowledge Dr Abigail Stevely at University of Sheffield who led this work package. </a:t>
            </a:r>
          </a:p>
          <a:p>
            <a:endParaRPr lang="en-US" dirty="0"/>
          </a:p>
          <a:p>
            <a:r>
              <a:rPr lang="en-US" dirty="0"/>
              <a:t>With digital interventions there is often a trade off between collecting enough detail to provide tailored feedback and losing people if an intervention is too burdensome. As such we decided to start off by testing two versions of the app. Version 1 was more tailored, it allowed people to select their location, company and motivation from a list. Version 2 was quicker but less tailored. We had people select the occasion which was most like the one they had drank in and this list was based on those most prevalent types of occasions I mentioned earlier. </a:t>
            </a:r>
          </a:p>
          <a:p>
            <a:endParaRPr lang="en-US" dirty="0"/>
          </a:p>
        </p:txBody>
      </p:sp>
      <p:sp>
        <p:nvSpPr>
          <p:cNvPr id="4" name="Slide Number Placeholder 3"/>
          <p:cNvSpPr>
            <a:spLocks noGrp="1"/>
          </p:cNvSpPr>
          <p:nvPr>
            <p:ph type="sldNum" sz="quarter" idx="5"/>
          </p:nvPr>
        </p:nvSpPr>
        <p:spPr/>
        <p:txBody>
          <a:bodyPr/>
          <a:lstStyle/>
          <a:p>
            <a:fld id="{B03258C5-639A-4332-B03E-3E057C96DF6C}" type="slidenum">
              <a:rPr lang="en-GB" smtClean="0"/>
              <a:t>14</a:t>
            </a:fld>
            <a:endParaRPr lang="en-GB"/>
          </a:p>
        </p:txBody>
      </p:sp>
    </p:spTree>
    <p:extLst>
      <p:ext uri="{BB962C8B-B14F-4D97-AF65-F5344CB8AC3E}">
        <p14:creationId xmlns:p14="http://schemas.microsoft.com/office/powerpoint/2010/main" val="1725534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recruited 62 people to use one of these versions for two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this, 61 completed a usability survey focused specifically on the drinking diary.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interviewed 16 people and asked them about how acceptable they found the drinking diary.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was very little difference between the two groups in terms of either usability or acceptability. As such we decided to go with the SIMPLEST option. </a:t>
            </a:r>
            <a:endParaRPr lang="en-GB" dirty="0"/>
          </a:p>
          <a:p>
            <a:endParaRPr lang="en-US" dirty="0"/>
          </a:p>
        </p:txBody>
      </p:sp>
      <p:sp>
        <p:nvSpPr>
          <p:cNvPr id="4" name="Slide Number Placeholder 3"/>
          <p:cNvSpPr>
            <a:spLocks noGrp="1"/>
          </p:cNvSpPr>
          <p:nvPr>
            <p:ph type="sldNum" sz="quarter" idx="5"/>
          </p:nvPr>
        </p:nvSpPr>
        <p:spPr/>
        <p:txBody>
          <a:bodyPr/>
          <a:lstStyle/>
          <a:p>
            <a:fld id="{B03258C5-639A-4332-B03E-3E057C96DF6C}" type="slidenum">
              <a:rPr lang="en-GB" smtClean="0"/>
              <a:t>15</a:t>
            </a:fld>
            <a:endParaRPr lang="en-GB"/>
          </a:p>
        </p:txBody>
      </p:sp>
    </p:spTree>
    <p:extLst>
      <p:ext uri="{BB962C8B-B14F-4D97-AF65-F5344CB8AC3E}">
        <p14:creationId xmlns:p14="http://schemas.microsoft.com/office/powerpoint/2010/main" val="912430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brings us to the second aim – developing contextually specific intervention components.</a:t>
            </a:r>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16</a:t>
            </a:fld>
            <a:endParaRPr lang="en-GB"/>
          </a:p>
        </p:txBody>
      </p:sp>
    </p:spTree>
    <p:extLst>
      <p:ext uri="{BB962C8B-B14F-4D97-AF65-F5344CB8AC3E}">
        <p14:creationId xmlns:p14="http://schemas.microsoft.com/office/powerpoint/2010/main" val="4019625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the feedback component as it is the simplest. It currently looks like this…</a:t>
            </a:r>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17</a:t>
            </a:fld>
            <a:endParaRPr lang="en-GB"/>
          </a:p>
        </p:txBody>
      </p:sp>
    </p:spTree>
    <p:extLst>
      <p:ext uri="{BB962C8B-B14F-4D97-AF65-F5344CB8AC3E}">
        <p14:creationId xmlns:p14="http://schemas.microsoft.com/office/powerpoint/2010/main" val="589420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been developing different ways of providing feedback on the contexts in which people drink.</a:t>
            </a:r>
          </a:p>
          <a:p>
            <a:endParaRPr lang="en-US" dirty="0"/>
          </a:p>
          <a:p>
            <a:r>
              <a:rPr lang="en-US" dirty="0"/>
              <a:t> This is oriented to the goals that people set. Most people set consumption goals in terms of units, but some set goals around alcohol free days, money spent or calories consumed. </a:t>
            </a:r>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18</a:t>
            </a:fld>
            <a:endParaRPr lang="en-GB"/>
          </a:p>
        </p:txBody>
      </p:sp>
    </p:spTree>
    <p:extLst>
      <p:ext uri="{BB962C8B-B14F-4D97-AF65-F5344CB8AC3E}">
        <p14:creationId xmlns:p14="http://schemas.microsoft.com/office/powerpoint/2010/main" val="424886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action planning component is a little less simple but more interesting I think. So currently people make if then plans for what they will do. The evidence shows that the more specific these are the more helpful they will be to people.</a:t>
            </a:r>
          </a:p>
          <a:p>
            <a:endParaRPr lang="en-US" dirty="0"/>
          </a:p>
          <a:p>
            <a:r>
              <a:rPr lang="en-US" dirty="0"/>
              <a:t>So we used the </a:t>
            </a:r>
            <a:r>
              <a:rPr lang="en-US" dirty="0" err="1"/>
              <a:t>behaviour</a:t>
            </a:r>
            <a:r>
              <a:rPr lang="en-US" dirty="0"/>
              <a:t> change technique framework to develop advice for people drinking in different contexts. </a:t>
            </a:r>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19</a:t>
            </a:fld>
            <a:endParaRPr lang="en-GB"/>
          </a:p>
        </p:txBody>
      </p:sp>
    </p:spTree>
    <p:extLst>
      <p:ext uri="{BB962C8B-B14F-4D97-AF65-F5344CB8AC3E}">
        <p14:creationId xmlns:p14="http://schemas.microsoft.com/office/powerpoint/2010/main" val="346707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like to start with various acknowledgements in relation to the work that we’ll be presenting on today. </a:t>
            </a:r>
          </a:p>
          <a:p>
            <a:r>
              <a:rPr lang="en-GB" dirty="0"/>
              <a:t>First to our funder, the Medical Research Council</a:t>
            </a:r>
          </a:p>
        </p:txBody>
      </p:sp>
      <p:sp>
        <p:nvSpPr>
          <p:cNvPr id="4" name="Slide Number Placeholder 3"/>
          <p:cNvSpPr>
            <a:spLocks noGrp="1"/>
          </p:cNvSpPr>
          <p:nvPr>
            <p:ph type="sldNum" sz="quarter" idx="5"/>
          </p:nvPr>
        </p:nvSpPr>
        <p:spPr/>
        <p:txBody>
          <a:bodyPr/>
          <a:lstStyle/>
          <a:p>
            <a:fld id="{6EBC8C64-39DB-4671-95E7-E215DEE31455}" type="slidenum">
              <a:rPr lang="en-GB" smtClean="0"/>
              <a:t>2</a:t>
            </a:fld>
            <a:endParaRPr lang="en-GB"/>
          </a:p>
        </p:txBody>
      </p:sp>
    </p:spTree>
    <p:extLst>
      <p:ext uri="{BB962C8B-B14F-4D97-AF65-F5344CB8AC3E}">
        <p14:creationId xmlns:p14="http://schemas.microsoft.com/office/powerpoint/2010/main" val="247521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are to test this messaging with increasing and higher risk drinkers to make sure it is clear. We will do some creative sessions within the focus </a:t>
            </a:r>
            <a:r>
              <a:rPr lang="en-US" dirty="0" err="1"/>
              <a:t>grops</a:t>
            </a:r>
            <a:r>
              <a:rPr lang="en-US" dirty="0"/>
              <a:t> such as card sorting tasks where participants will be asked to do card sorting tasks to rank the messaging in terms of what is most helpful to least helpful in different scenarios.</a:t>
            </a:r>
          </a:p>
          <a:p>
            <a:endParaRPr lang="en-US" dirty="0"/>
          </a:p>
          <a:p>
            <a:r>
              <a:rPr lang="en-US" dirty="0"/>
              <a:t>We will then run think aloud studies with a number of potential app users where they will use mock ups of the intervention messaging and will rank how useful the messaging is. </a:t>
            </a:r>
            <a:endParaRPr lang="en-GB" dirty="0"/>
          </a:p>
        </p:txBody>
      </p:sp>
      <p:sp>
        <p:nvSpPr>
          <p:cNvPr id="4" name="Slide Number Placeholder 3"/>
          <p:cNvSpPr>
            <a:spLocks noGrp="1"/>
          </p:cNvSpPr>
          <p:nvPr>
            <p:ph type="sldNum" sz="quarter" idx="5"/>
          </p:nvPr>
        </p:nvSpPr>
        <p:spPr/>
        <p:txBody>
          <a:bodyPr/>
          <a:lstStyle/>
          <a:p>
            <a:fld id="{B03258C5-639A-4332-B03E-3E057C96DF6C}" type="slidenum">
              <a:rPr lang="en-GB" smtClean="0"/>
              <a:t>22</a:t>
            </a:fld>
            <a:endParaRPr lang="en-GB"/>
          </a:p>
        </p:txBody>
      </p:sp>
    </p:spTree>
    <p:extLst>
      <p:ext uri="{BB962C8B-B14F-4D97-AF65-F5344CB8AC3E}">
        <p14:creationId xmlns:p14="http://schemas.microsoft.com/office/powerpoint/2010/main" val="1939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the whole study team who have contributed their big brains to this project.</a:t>
            </a:r>
          </a:p>
        </p:txBody>
      </p:sp>
      <p:sp>
        <p:nvSpPr>
          <p:cNvPr id="4" name="Slide Number Placeholder 3"/>
          <p:cNvSpPr>
            <a:spLocks noGrp="1"/>
          </p:cNvSpPr>
          <p:nvPr>
            <p:ph type="sldNum" sz="quarter" idx="5"/>
          </p:nvPr>
        </p:nvSpPr>
        <p:spPr/>
        <p:txBody>
          <a:bodyPr/>
          <a:lstStyle/>
          <a:p>
            <a:fld id="{6EBC8C64-39DB-4671-95E7-E215DEE31455}" type="slidenum">
              <a:rPr lang="en-GB" smtClean="0"/>
              <a:t>3</a:t>
            </a:fld>
            <a:endParaRPr lang="en-GB"/>
          </a:p>
        </p:txBody>
      </p:sp>
    </p:spTree>
    <p:extLst>
      <p:ext uri="{BB962C8B-B14F-4D97-AF65-F5344CB8AC3E}">
        <p14:creationId xmlns:p14="http://schemas.microsoft.com/office/powerpoint/2010/main" val="378455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the project…</a:t>
            </a:r>
          </a:p>
          <a:p>
            <a:endParaRPr lang="en-GB" dirty="0"/>
          </a:p>
          <a:p>
            <a:r>
              <a:rPr lang="en-GB" dirty="0"/>
              <a:t>In 2021, over 9,000 people in the UK died as a direct consequence of their alcohol consumption, which was a record-high​</a:t>
            </a:r>
            <a:endParaRPr lang="en-GB" dirty="0">
              <a:cs typeface="Calibri"/>
            </a:endParaRPr>
          </a:p>
          <a:p>
            <a:endParaRPr lang="en-GB" dirty="0"/>
          </a:p>
          <a:p>
            <a:r>
              <a:rPr lang="en-GB" dirty="0"/>
              <a:t>The harms of alcohol have been further exacerbated by the COVID pandemic, with increases in the prevalence of at-risk drinking since the first lockdown. ​</a:t>
            </a:r>
          </a:p>
          <a:p>
            <a:r>
              <a:rPr lang="en-GB" dirty="0"/>
              <a:t>​</a:t>
            </a:r>
            <a:endParaRPr lang="en-GB" dirty="0">
              <a:cs typeface="Calibri"/>
            </a:endParaRPr>
          </a:p>
          <a:p>
            <a:r>
              <a:rPr lang="en-GB" dirty="0"/>
              <a:t>In England around a third of the population are drinking at levels which mean they are at increasing-risk of harm from their drinking though less than half of these have made a past year attempt to cut down, and only 9% of at-risk drinkers who recorded an attempt to cut down in the last year used support.  This means that only a small minority of people who would benefit from drinking less alcohol are attempting to do so with support. ​</a:t>
            </a:r>
          </a:p>
          <a:p>
            <a:endParaRPr lang="en-GB" dirty="0"/>
          </a:p>
          <a:p>
            <a:r>
              <a:rPr lang="en-GB" dirty="0"/>
              <a:t>​</a:t>
            </a:r>
          </a:p>
          <a:p>
            <a:endParaRPr lang="en-GB" dirty="0"/>
          </a:p>
          <a:p>
            <a:r>
              <a:rPr lang="en-GB" dirty="0"/>
              <a:t>​</a:t>
            </a:r>
          </a:p>
          <a:p>
            <a:endParaRPr lang="en-GB" dirty="0"/>
          </a:p>
          <a:p>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BDD147-D7EF-488C-918E-2FBE9D4D5EE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139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The contexts in which people drink and their reasons for drinking are highly variable. </a:t>
            </a:r>
            <a:r>
              <a:rPr lang="en-GB"/>
              <a:t>In the UK drinking at risky levels occurs in a wide range of contexts, these were collated in a recent paper and I have listed some of the most common types of drinking occasions here to give you a sense of what I am talking about when I mention contexts.​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778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000000"/>
                </a:solidFill>
                <a:latin typeface="Calibri" panose="020F0502020204030204" pitchFamily="34" charset="0"/>
              </a:rPr>
              <a:t>Theoretical and empirical studies increasingly highlight the importance of viewing alcohol consumption as an event, occasion or practice-level phenomenon</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Previous research suggests people do not </a:t>
            </a:r>
            <a:r>
              <a:rPr lang="en-US" sz="1800" b="0" i="0" u="none" strike="noStrike" baseline="0" dirty="0" err="1">
                <a:solidFill>
                  <a:srgbClr val="000000"/>
                </a:solidFill>
                <a:latin typeface="Calibri" panose="020F0502020204030204" pitchFamily="34" charset="0"/>
              </a:rPr>
              <a:t>conceptualise</a:t>
            </a:r>
            <a:r>
              <a:rPr lang="en-US" sz="1800" b="0" i="0" u="none" strike="noStrike" baseline="0" dirty="0">
                <a:solidFill>
                  <a:srgbClr val="000000"/>
                </a:solidFill>
                <a:latin typeface="Calibri" panose="020F0502020204030204" pitchFamily="34" charset="0"/>
              </a:rPr>
              <a:t> their drinking in terms of a weekly total, but as individual occasions that are differentially integral to their daily lives</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Previous studies have linked a range of contextual factors to heavy drinking occasions including drinking within a large group and drinking at the weekend.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137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Calibri" panose="020F0502020204030204" pitchFamily="34" charset="0"/>
              </a:rPr>
              <a:t>So taken together these studies show us that drinking contexts matter. However, existing interventions tend to focus on reducing alcohol consumed regardless of drinking context, but it is likely that some drinking contexts are more modifiable than others, and that strategies for cutting down will be differentially effective for different occasion types. As such, </a:t>
            </a:r>
            <a:r>
              <a:rPr lang="en-US" sz="1800" b="0" i="0" u="none" strike="noStrike" baseline="0" err="1">
                <a:solidFill>
                  <a:srgbClr val="000000"/>
                </a:solidFill>
                <a:latin typeface="Calibri" panose="020F0502020204030204" pitchFamily="34" charset="0"/>
              </a:rPr>
              <a:t>personalising</a:t>
            </a:r>
            <a:r>
              <a:rPr lang="en-US" sz="1800" b="0" i="0" u="none" strike="noStrike" baseline="0">
                <a:solidFill>
                  <a:srgbClr val="000000"/>
                </a:solidFill>
                <a:latin typeface="Calibri" panose="020F0502020204030204" pitchFamily="34" charset="0"/>
              </a:rPr>
              <a:t> intervention strategies to individuals’ drinking contexts and the contexts in which individuals drink to harmful levels will be more effective than ‘one-size-fits-all’ approaches.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126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project aims to improve the efficacy of the established digital intervention ‘Drink Less’. Drink Less is an app that seeks to reduce alcohol consumption amongst increasing and higher risk drinkers to achieve short- and long-term improvements in population health across the socio-economic spectrum.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a typeface="MS PGothic" panose="020B0600070205080204" pitchFamily="34" charset="-128"/>
              <a:cs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MS PGothic" panose="020B0600070205080204" pitchFamily="34" charset="-128"/>
                <a:cs typeface="MS PGothic" charset="0"/>
              </a:rPr>
              <a:t>The Drink Less app is an evidence and theory informed app developed by researchers at UCL with the aim of helping heavier drinkers reduce their alcohol consumption. </a:t>
            </a:r>
          </a:p>
          <a:p>
            <a:pPr marL="0" indent="0">
              <a:buFontTx/>
              <a:buNone/>
            </a:pPr>
            <a:endParaRPr lang="en-US" sz="1200" dirty="0">
              <a:latin typeface="+mn-lt"/>
            </a:endParaRPr>
          </a:p>
          <a:p>
            <a:pPr marL="0" indent="0">
              <a:buFontTx/>
              <a:buNone/>
            </a:pPr>
            <a:r>
              <a:rPr lang="en-US" sz="1200" dirty="0">
                <a:latin typeface="+mn-lt"/>
              </a:rPr>
              <a:t>The app has </a:t>
            </a:r>
            <a:r>
              <a:rPr lang="en-GB" sz="1200" dirty="0">
                <a:latin typeface="+mn-lt"/>
                <a:ea typeface="MS PGothic" panose="020B0600070205080204" pitchFamily="34" charset="-128"/>
              </a:rPr>
              <a:t>a number of intervention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ea typeface="MS PGothic" panose="020B0600070205080204" pitchFamily="34" charset="-128"/>
              </a:rPr>
              <a:t>Goal setting </a:t>
            </a:r>
            <a:r>
              <a:rPr lang="en-GB" sz="1200" dirty="0">
                <a:latin typeface="+mn-lt"/>
              </a:rPr>
              <a:t>- where </a:t>
            </a:r>
            <a:r>
              <a:rPr lang="en-US" sz="1200" dirty="0">
                <a:latin typeface="+mn-lt"/>
              </a:rPr>
              <a:t>users can set their own weekly goals based on units, cost, alcohol free days or calories.</a:t>
            </a:r>
          </a:p>
          <a:p>
            <a:pPr marL="171450" marR="0" lvl="0" indent="-171450" algn="l" defTabSz="9552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rPr>
              <a:t>Self-monitoring &amp; feedback – which prompts users to track their drinking and provides feedback on their progress</a:t>
            </a:r>
            <a:endParaRPr lang="en-US" sz="1200" dirty="0">
              <a:latin typeface="+mn-lt"/>
            </a:endParaRPr>
          </a:p>
          <a:p>
            <a:pPr marL="171450" indent="-171450" defTabSz="955274">
              <a:buFont typeface="Arial" panose="020B0604020202020204" pitchFamily="34" charset="0"/>
              <a:buChar char="•"/>
              <a:defRPr/>
            </a:pPr>
            <a:r>
              <a:rPr lang="en-GB" sz="1200" dirty="0">
                <a:latin typeface="+mn-lt"/>
              </a:rPr>
              <a:t>Normative Feedback – where users receive feedback on their drinking relative to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Action Planning - h</a:t>
            </a:r>
            <a:r>
              <a:rPr lang="en-GB" sz="1200" dirty="0" err="1">
                <a:latin typeface="+mn-lt"/>
              </a:rPr>
              <a:t>elps</a:t>
            </a:r>
            <a:r>
              <a:rPr lang="en-GB" sz="1200" dirty="0">
                <a:latin typeface="+mn-lt"/>
              </a:rPr>
              <a:t> </a:t>
            </a:r>
            <a:r>
              <a:rPr lang="en-GB" sz="1200" dirty="0"/>
              <a:t>users create if, then plans to avoid heavy drinking </a:t>
            </a:r>
          </a:p>
          <a:p>
            <a:pPr marL="171450" indent="-171450">
              <a:buFont typeface="Arial" panose="020B0604020202020204" pitchFamily="34" charset="0"/>
              <a:buChar char="•"/>
            </a:pPr>
            <a:r>
              <a:rPr lang="en-US" sz="1200" dirty="0">
                <a:latin typeface="+mn-lt"/>
              </a:rPr>
              <a:t>CBR - </a:t>
            </a:r>
            <a:r>
              <a:rPr lang="en-GB" sz="1200" dirty="0">
                <a:latin typeface="+mn-lt"/>
              </a:rPr>
              <a:t>a game to retrain approach-avoidance bias for alcoholic drinks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Insights - where users can see their overall progress and running totals by week or month</a:t>
            </a:r>
          </a:p>
          <a:p>
            <a:pPr marL="171450" indent="-171450">
              <a:buFont typeface="Arial" panose="020B0604020202020204" pitchFamily="34" charset="0"/>
              <a:buChar char="•"/>
            </a:pPr>
            <a:r>
              <a:rPr lang="en-GB" dirty="0"/>
              <a:t>Information about antecedents - </a:t>
            </a:r>
            <a:r>
              <a:rPr lang="en-GB" dirty="0">
                <a:effectLst/>
              </a:rPr>
              <a:t>prompts users to identify the situations and events, or feelings that occur before drinking, </a:t>
            </a:r>
            <a:r>
              <a:rPr lang="en-GB" i="1" dirty="0">
                <a:effectLst/>
              </a:rPr>
              <a:t>named ‘Drinking Cues’ in the app</a:t>
            </a:r>
            <a:endParaRPr lang="en-GB" i="1" dirty="0"/>
          </a:p>
          <a:p>
            <a:pPr marL="171450" indent="-171450">
              <a:buFont typeface="Arial" panose="020B0604020202020204" pitchFamily="34" charset="0"/>
              <a:buChar char="•"/>
            </a:pPr>
            <a:r>
              <a:rPr lang="en-GB" dirty="0"/>
              <a:t>Behavioural substitution - </a:t>
            </a:r>
            <a:r>
              <a:rPr lang="en-GB" dirty="0">
                <a:effectLst/>
                <a:latin typeface="+mn-lt"/>
              </a:rPr>
              <a:t>prompts users to make an alternative plan within the drinking calendar on the app, </a:t>
            </a:r>
            <a:r>
              <a:rPr lang="en-GB" i="1" dirty="0">
                <a:effectLst/>
                <a:latin typeface="+mn-lt"/>
              </a:rPr>
              <a:t>named ‘Drinking Alternatives’ in the app</a:t>
            </a:r>
          </a:p>
          <a:p>
            <a:pPr marL="171450" indent="-171450">
              <a:buFontTx/>
              <a:buChar char="-"/>
            </a:pPr>
            <a:endParaRPr lang="en-GB" dirty="0">
              <a:effectLst/>
              <a:latin typeface="+mn-lt"/>
            </a:endParaRPr>
          </a:p>
        </p:txBody>
      </p:sp>
      <p:sp>
        <p:nvSpPr>
          <p:cNvPr id="4" name="Slide Number Placeholder 3"/>
          <p:cNvSpPr>
            <a:spLocks noGrp="1"/>
          </p:cNvSpPr>
          <p:nvPr>
            <p:ph type="sldNum" sz="quarter" idx="5"/>
          </p:nvPr>
        </p:nvSpPr>
        <p:spPr/>
        <p:txBody>
          <a:bodyPr/>
          <a:lstStyle/>
          <a:p>
            <a:fld id="{9D0A607D-F913-4BDF-851D-E9FF48911001}" type="slidenum">
              <a:rPr lang="en-GB" smtClean="0"/>
              <a:t>8</a:t>
            </a:fld>
            <a:endParaRPr lang="en-GB"/>
          </a:p>
        </p:txBody>
      </p:sp>
    </p:spTree>
    <p:extLst>
      <p:ext uri="{BB962C8B-B14F-4D97-AF65-F5344CB8AC3E}">
        <p14:creationId xmlns:p14="http://schemas.microsoft.com/office/powerpoint/2010/main" val="204424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This project aims to improve the efficacy of the established digital intervention ‘Drink Less’ by modifying it to be more context-specific. The app will be modified to measure contextual characteristics of drinking occasions (e.g. location, company) using a drinking diary.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Components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Two existing intervention components, </a:t>
            </a:r>
            <a:r>
              <a:rPr lang="en-US" sz="1200" b="0" i="1" u="none" strike="noStrike" baseline="0" dirty="0">
                <a:solidFill>
                  <a:srgbClr val="000000"/>
                </a:solidFill>
                <a:latin typeface="Calibri" panose="020F0502020204030204" pitchFamily="34" charset="0"/>
              </a:rPr>
              <a:t>Self-Monitoring &amp; Feedback </a:t>
            </a:r>
            <a:r>
              <a:rPr lang="en-US" sz="1200" b="0" i="0" u="none" strike="noStrike" baseline="0" dirty="0">
                <a:solidFill>
                  <a:srgbClr val="000000"/>
                </a:solidFill>
                <a:latin typeface="Calibri" panose="020F0502020204030204" pitchFamily="34" charset="0"/>
              </a:rPr>
              <a:t>and </a:t>
            </a:r>
            <a:r>
              <a:rPr lang="en-US" sz="1200" b="0" i="1" u="none" strike="noStrike" baseline="0" dirty="0">
                <a:solidFill>
                  <a:srgbClr val="000000"/>
                </a:solidFill>
                <a:latin typeface="Calibri" panose="020F0502020204030204" pitchFamily="34" charset="0"/>
              </a:rPr>
              <a:t>Action Planning </a:t>
            </a:r>
            <a:r>
              <a:rPr lang="en-US" sz="1200" b="0" i="0" u="none" strike="noStrike" baseline="0" dirty="0">
                <a:solidFill>
                  <a:srgbClr val="000000"/>
                </a:solidFill>
                <a:latin typeface="Calibri" panose="020F0502020204030204" pitchFamily="34" charset="0"/>
              </a:rPr>
              <a:t>will then be adapted, so that they are </a:t>
            </a:r>
            <a:r>
              <a:rPr lang="en-US" sz="1200" b="0" i="0" u="none" strike="noStrike" baseline="0" dirty="0" err="1">
                <a:solidFill>
                  <a:srgbClr val="000000"/>
                </a:solidFill>
                <a:latin typeface="Calibri" panose="020F0502020204030204" pitchFamily="34" charset="0"/>
              </a:rPr>
              <a:t>personalised</a:t>
            </a:r>
            <a:r>
              <a:rPr lang="en-US" sz="1200" b="0" i="0" u="none" strike="noStrike" baseline="0" dirty="0">
                <a:solidFill>
                  <a:srgbClr val="000000"/>
                </a:solidFill>
                <a:latin typeface="Calibri" panose="020F0502020204030204" pitchFamily="34" charset="0"/>
              </a:rPr>
              <a:t> to the users’ drinking contexts. </a:t>
            </a:r>
            <a:endParaRPr lang="en-GB" dirty="0"/>
          </a:p>
          <a:p>
            <a:pPr marL="171450" indent="-171450">
              <a:buFontTx/>
              <a:buChar char="-"/>
            </a:pPr>
            <a:endParaRPr lang="en-GB" dirty="0">
              <a:effectLst/>
              <a:latin typeface="+mn-lt"/>
            </a:endParaRPr>
          </a:p>
        </p:txBody>
      </p:sp>
      <p:sp>
        <p:nvSpPr>
          <p:cNvPr id="4" name="Slide Number Placeholder 3"/>
          <p:cNvSpPr>
            <a:spLocks noGrp="1"/>
          </p:cNvSpPr>
          <p:nvPr>
            <p:ph type="sldNum" sz="quarter" idx="5"/>
          </p:nvPr>
        </p:nvSpPr>
        <p:spPr/>
        <p:txBody>
          <a:bodyPr/>
          <a:lstStyle/>
          <a:p>
            <a:fld id="{9D0A607D-F913-4BDF-851D-E9FF48911001}" type="slidenum">
              <a:rPr lang="en-GB" smtClean="0"/>
              <a:t>9</a:t>
            </a:fld>
            <a:endParaRPr lang="en-GB"/>
          </a:p>
        </p:txBody>
      </p:sp>
    </p:spTree>
    <p:extLst>
      <p:ext uri="{BB962C8B-B14F-4D97-AF65-F5344CB8AC3E}">
        <p14:creationId xmlns:p14="http://schemas.microsoft.com/office/powerpoint/2010/main" val="95097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C696-EFF7-946D-901E-0F258135A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30081D-5277-7066-9346-226D262E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CC6993-36E2-1B9C-BCE7-81A102AC2983}"/>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5" name="Footer Placeholder 4">
            <a:extLst>
              <a:ext uri="{FF2B5EF4-FFF2-40B4-BE49-F238E27FC236}">
                <a16:creationId xmlns:a16="http://schemas.microsoft.com/office/drawing/2014/main" id="{22E1208C-1899-0029-1FCD-0D7240FD8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D5138A-37C9-FFC7-8B72-FC9E1C56CD76}"/>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50932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4117-5BD3-A29E-0D35-EF68D703B1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D3AA6D-F0F7-8D34-2D08-427E60FF32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345D2-5D29-F56F-DAAD-79A63AB85A2D}"/>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5" name="Footer Placeholder 4">
            <a:extLst>
              <a:ext uri="{FF2B5EF4-FFF2-40B4-BE49-F238E27FC236}">
                <a16:creationId xmlns:a16="http://schemas.microsoft.com/office/drawing/2014/main" id="{8EDDF0D3-91A1-0E60-0EDE-83F8FBCB17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2D8E13-C964-FF77-5C22-7E9F6D3509B7}"/>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413704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6EAB7C-FFA1-D819-A82C-FF422EBB0B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F1D0C8-F187-2A3F-0409-783A2D888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BEF41F-BD1F-46C7-E71E-A665484EB448}"/>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5" name="Footer Placeholder 4">
            <a:extLst>
              <a:ext uri="{FF2B5EF4-FFF2-40B4-BE49-F238E27FC236}">
                <a16:creationId xmlns:a16="http://schemas.microsoft.com/office/drawing/2014/main" id="{DD842AB6-45FB-25DB-999D-5BA4C7CD63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E0DE63-90D1-53A3-8AEE-A5F367678831}"/>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286797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CL Title slide 1">
    <p:spTree>
      <p:nvGrpSpPr>
        <p:cNvPr id="1" name=""/>
        <p:cNvGrpSpPr/>
        <p:nvPr/>
      </p:nvGrpSpPr>
      <p:grpSpPr>
        <a:xfrm>
          <a:off x="0" y="0"/>
          <a:ext cx="0" cy="0"/>
          <a:chOff x="0" y="0"/>
          <a:chExt cx="0" cy="0"/>
        </a:xfrm>
      </p:grpSpPr>
      <p:sp>
        <p:nvSpPr>
          <p:cNvPr id="2" name="UCL Branding background">
            <a:extLst>
              <a:ext uri="{FF2B5EF4-FFF2-40B4-BE49-F238E27FC236}">
                <a16:creationId xmlns:a16="http://schemas.microsoft.com/office/drawing/2014/main" id="{EA4C8DDC-D29E-5E43-9BC2-FD84B2117884}"/>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UCL Bran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25" cy="1341123"/>
          </a:xfrm>
          <a:prstGeom prst="rect">
            <a:avLst/>
          </a:prstGeom>
        </p:spPr>
      </p:pic>
      <p:sp>
        <p:nvSpPr>
          <p:cNvPr id="13" name="Faculty, Department title">
            <a:extLst>
              <a:ext uri="{FF2B5EF4-FFF2-40B4-BE49-F238E27FC236}">
                <a16:creationId xmlns:a16="http://schemas.microsoft.com/office/drawing/2014/main" id="{7B844C1D-C9E2-A040-B3FD-0E3861E051D8}"/>
              </a:ext>
            </a:extLst>
          </p:cNvPr>
          <p:cNvSpPr>
            <a:spLocks noGrp="1"/>
          </p:cNvSpPr>
          <p:nvPr>
            <p:ph type="body" sz="quarter" idx="10" hasCustomPrompt="1"/>
          </p:nvPr>
        </p:nvSpPr>
        <p:spPr>
          <a:xfrm>
            <a:off x="360000" y="360000"/>
            <a:ext cx="5760000" cy="720000"/>
          </a:xfrm>
        </p:spPr>
        <p:txBody>
          <a:bodyPr/>
          <a:lstStyle>
            <a:lvl1pPr marL="11112" indent="0">
              <a:buNone/>
              <a:defRPr sz="1400" b="1" i="0" cap="all" baseline="0">
                <a:solidFill>
                  <a:srgbClr val="FFFFFF"/>
                </a:solidFill>
                <a:latin typeface="+mj-lt"/>
              </a:defRPr>
            </a:lvl1pPr>
          </a:lstStyle>
          <a:p>
            <a:pPr lvl="0"/>
            <a:r>
              <a:rPr lang="en-GB"/>
              <a:t>FACULTY, DEPARTMENT</a:t>
            </a:r>
            <a:endParaRPr lang="en-US"/>
          </a:p>
        </p:txBody>
      </p:sp>
      <p:sp>
        <p:nvSpPr>
          <p:cNvPr id="9" name="Main image" descr="Image">
            <a:extLst>
              <a:ext uri="{FF2B5EF4-FFF2-40B4-BE49-F238E27FC236}">
                <a16:creationId xmlns:a16="http://schemas.microsoft.com/office/drawing/2014/main" id="{FD55159A-63D1-334F-B344-448B05BC84B5}"/>
              </a:ext>
            </a:extLst>
          </p:cNvPr>
          <p:cNvSpPr>
            <a:spLocks noGrp="1"/>
          </p:cNvSpPr>
          <p:nvPr>
            <p:ph type="pic" sz="quarter" idx="11" hasCustomPrompt="1"/>
          </p:nvPr>
        </p:nvSpPr>
        <p:spPr>
          <a:xfrm>
            <a:off x="0" y="1440000"/>
            <a:ext cx="12192000" cy="5421086"/>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sp>
        <p:nvSpPr>
          <p:cNvPr id="11" name="Main Headline" descr="Headline">
            <a:extLst>
              <a:ext uri="{FF2B5EF4-FFF2-40B4-BE49-F238E27FC236}">
                <a16:creationId xmlns:a16="http://schemas.microsoft.com/office/drawing/2014/main" id="{6D1BEB54-27B8-4348-8671-D93B41DC5E26}"/>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a:t>Main headline,</a:t>
            </a:r>
            <a:br>
              <a:rPr lang="en-US"/>
            </a:br>
            <a:r>
              <a:rPr lang="en-US"/>
              <a:t>Arial 44pt bold</a:t>
            </a:r>
          </a:p>
        </p:txBody>
      </p:sp>
    </p:spTree>
    <p:extLst>
      <p:ext uri="{BB962C8B-B14F-4D97-AF65-F5344CB8AC3E}">
        <p14:creationId xmlns:p14="http://schemas.microsoft.com/office/powerpoint/2010/main" val="2782966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CL Title slide 1">
    <p:spTree>
      <p:nvGrpSpPr>
        <p:cNvPr id="1" name=""/>
        <p:cNvGrpSpPr/>
        <p:nvPr/>
      </p:nvGrpSpPr>
      <p:grpSpPr>
        <a:xfrm>
          <a:off x="0" y="0"/>
          <a:ext cx="0" cy="0"/>
          <a:chOff x="0" y="0"/>
          <a:chExt cx="0" cy="0"/>
        </a:xfrm>
      </p:grpSpPr>
      <p:sp>
        <p:nvSpPr>
          <p:cNvPr id="2" name="UCL Branding background">
            <a:extLst>
              <a:ext uri="{FF2B5EF4-FFF2-40B4-BE49-F238E27FC236}">
                <a16:creationId xmlns:a16="http://schemas.microsoft.com/office/drawing/2014/main" id="{EA4C8DDC-D29E-5E43-9BC2-FD84B2117884}"/>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UCL Bran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25" cy="1341123"/>
          </a:xfrm>
          <a:prstGeom prst="rect">
            <a:avLst/>
          </a:prstGeom>
        </p:spPr>
      </p:pic>
      <p:sp>
        <p:nvSpPr>
          <p:cNvPr id="13" name="Faculty, Department title">
            <a:extLst>
              <a:ext uri="{FF2B5EF4-FFF2-40B4-BE49-F238E27FC236}">
                <a16:creationId xmlns:a16="http://schemas.microsoft.com/office/drawing/2014/main" id="{7B844C1D-C9E2-A040-B3FD-0E3861E051D8}"/>
              </a:ext>
            </a:extLst>
          </p:cNvPr>
          <p:cNvSpPr>
            <a:spLocks noGrp="1"/>
          </p:cNvSpPr>
          <p:nvPr>
            <p:ph type="body" sz="quarter" idx="10" hasCustomPrompt="1"/>
          </p:nvPr>
        </p:nvSpPr>
        <p:spPr>
          <a:xfrm>
            <a:off x="360000" y="360000"/>
            <a:ext cx="5760000" cy="720000"/>
          </a:xfrm>
        </p:spPr>
        <p:txBody>
          <a:bodyPr/>
          <a:lstStyle>
            <a:lvl1pPr marL="11112" indent="0">
              <a:buNone/>
              <a:defRPr sz="1400" b="1" i="0" cap="all" baseline="0">
                <a:solidFill>
                  <a:srgbClr val="FFFFFF"/>
                </a:solidFill>
                <a:latin typeface="+mj-lt"/>
              </a:defRPr>
            </a:lvl1pPr>
          </a:lstStyle>
          <a:p>
            <a:pPr lvl="0"/>
            <a:r>
              <a:rPr lang="en-GB"/>
              <a:t>FACULTY, DEPARTMENT</a:t>
            </a:r>
            <a:endParaRPr lang="en-US"/>
          </a:p>
        </p:txBody>
      </p:sp>
      <p:sp>
        <p:nvSpPr>
          <p:cNvPr id="9" name="Main image" descr="Image">
            <a:extLst>
              <a:ext uri="{FF2B5EF4-FFF2-40B4-BE49-F238E27FC236}">
                <a16:creationId xmlns:a16="http://schemas.microsoft.com/office/drawing/2014/main" id="{FD55159A-63D1-334F-B344-448B05BC84B5}"/>
              </a:ext>
            </a:extLst>
          </p:cNvPr>
          <p:cNvSpPr>
            <a:spLocks noGrp="1"/>
          </p:cNvSpPr>
          <p:nvPr>
            <p:ph type="pic" sz="quarter" idx="11" hasCustomPrompt="1"/>
          </p:nvPr>
        </p:nvSpPr>
        <p:spPr>
          <a:xfrm>
            <a:off x="0" y="1440000"/>
            <a:ext cx="12192000" cy="5421086"/>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sp>
        <p:nvSpPr>
          <p:cNvPr id="11" name="Main Headline" descr="Headline">
            <a:extLst>
              <a:ext uri="{FF2B5EF4-FFF2-40B4-BE49-F238E27FC236}">
                <a16:creationId xmlns:a16="http://schemas.microsoft.com/office/drawing/2014/main" id="{6D1BEB54-27B8-4348-8671-D93B41DC5E26}"/>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a:t>Main headline,</a:t>
            </a:r>
            <a:br>
              <a:rPr lang="en-US"/>
            </a:br>
            <a:r>
              <a:rPr lang="en-US"/>
              <a:t>Arial 44pt bold</a:t>
            </a:r>
          </a:p>
        </p:txBody>
      </p:sp>
    </p:spTree>
    <p:extLst>
      <p:ext uri="{BB962C8B-B14F-4D97-AF65-F5344CB8AC3E}">
        <p14:creationId xmlns:p14="http://schemas.microsoft.com/office/powerpoint/2010/main" val="492490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CL Title slide 3">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7E0FC6D2-4499-5C4C-8C93-C7590708B796}"/>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UCL Bran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25" cy="1341123"/>
          </a:xfrm>
          <a:prstGeom prst="rect">
            <a:avLst/>
          </a:prstGeom>
        </p:spPr>
      </p:pic>
      <p:sp>
        <p:nvSpPr>
          <p:cNvPr id="19" name="Department name">
            <a:extLst>
              <a:ext uri="{FF2B5EF4-FFF2-40B4-BE49-F238E27FC236}">
                <a16:creationId xmlns:a16="http://schemas.microsoft.com/office/drawing/2014/main" id="{879D505D-1EAF-D546-930D-569167276535}"/>
              </a:ext>
            </a:extLst>
          </p:cNvPr>
          <p:cNvSpPr>
            <a:spLocks noGrp="1"/>
          </p:cNvSpPr>
          <p:nvPr>
            <p:ph type="body" sz="quarter" idx="10" hasCustomPrompt="1"/>
          </p:nvPr>
        </p:nvSpPr>
        <p:spPr>
          <a:xfrm>
            <a:off x="360000" y="360000"/>
            <a:ext cx="5760000" cy="720000"/>
          </a:xfrm>
        </p:spPr>
        <p:txBody>
          <a:bodyPr/>
          <a:lstStyle>
            <a:lvl1pPr marL="11112" indent="0">
              <a:buNone/>
              <a:defRPr sz="1400" b="1" i="0" cap="all" baseline="0">
                <a:solidFill>
                  <a:srgbClr val="FFFFFF"/>
                </a:solidFill>
                <a:latin typeface="+mj-lt"/>
              </a:defRPr>
            </a:lvl1pPr>
          </a:lstStyle>
          <a:p>
            <a:pPr lvl="0"/>
            <a:r>
              <a:rPr lang="en-GB"/>
              <a:t>FACULTY, DEPARTMENT</a:t>
            </a:r>
            <a:endParaRPr lang="en-US"/>
          </a:p>
        </p:txBody>
      </p:sp>
      <p:sp>
        <p:nvSpPr>
          <p:cNvPr id="11" name="Picture" descr="Image">
            <a:extLst>
              <a:ext uri="{FF2B5EF4-FFF2-40B4-BE49-F238E27FC236}">
                <a16:creationId xmlns:a16="http://schemas.microsoft.com/office/drawing/2014/main" id="{D7C34FC0-F8B1-D041-9578-733D7F3C687D}"/>
              </a:ext>
            </a:extLst>
          </p:cNvPr>
          <p:cNvSpPr>
            <a:spLocks noGrp="1"/>
          </p:cNvSpPr>
          <p:nvPr>
            <p:ph type="pic" sz="quarter" idx="12" hasCustomPrompt="1"/>
          </p:nvPr>
        </p:nvSpPr>
        <p:spPr>
          <a:xfrm>
            <a:off x="0" y="1440000"/>
            <a:ext cx="12192000" cy="5421086"/>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sp>
        <p:nvSpPr>
          <p:cNvPr id="10" name="Main Headline" descr="Headline">
            <a:extLst>
              <a:ext uri="{FF2B5EF4-FFF2-40B4-BE49-F238E27FC236}">
                <a16:creationId xmlns:a16="http://schemas.microsoft.com/office/drawing/2014/main" id="{5F848594-69CD-DA4E-BB25-23F671A7C1BC}"/>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a:t>Main headline,</a:t>
            </a:r>
            <a:br>
              <a:rPr lang="en-US"/>
            </a:br>
            <a:r>
              <a:rPr lang="en-US"/>
              <a:t>Arial 44pt bold</a:t>
            </a:r>
          </a:p>
        </p:txBody>
      </p:sp>
      <p:sp>
        <p:nvSpPr>
          <p:cNvPr id="5" name="Sub Heading" descr="Sub heading">
            <a:extLst>
              <a:ext uri="{FF2B5EF4-FFF2-40B4-BE49-F238E27FC236}">
                <a16:creationId xmlns:a16="http://schemas.microsoft.com/office/drawing/2014/main" id="{D5AB2EC5-97D3-8D44-BB0B-9125E87D1F9D}"/>
              </a:ext>
            </a:extLst>
          </p:cNvPr>
          <p:cNvSpPr>
            <a:spLocks noGrp="1"/>
          </p:cNvSpPr>
          <p:nvPr>
            <p:ph type="body" sz="quarter" idx="11"/>
          </p:nvPr>
        </p:nvSpPr>
        <p:spPr>
          <a:xfrm>
            <a:off x="359999" y="3239999"/>
            <a:ext cx="6840000" cy="651777"/>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aseline="0">
                <a:solidFill>
                  <a:schemeClr val="tx1"/>
                </a:solidFill>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404148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CL Title slide 2 - single line headline">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FD8CE85-9178-344E-BC9E-19B545ECA60C}"/>
              </a:ext>
            </a:extLst>
          </p:cNvPr>
          <p:cNvSpPr/>
          <p:nvPr userDrawn="1"/>
        </p:nvSpPr>
        <p:spPr>
          <a:xfrm>
            <a:off x="0" y="-1"/>
            <a:ext cx="12192000" cy="252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UCL Bran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25" cy="1341123"/>
          </a:xfrm>
          <a:prstGeom prst="rect">
            <a:avLst/>
          </a:prstGeom>
        </p:spPr>
      </p:pic>
      <p:sp>
        <p:nvSpPr>
          <p:cNvPr id="19" name="Department name">
            <a:extLst>
              <a:ext uri="{FF2B5EF4-FFF2-40B4-BE49-F238E27FC236}">
                <a16:creationId xmlns:a16="http://schemas.microsoft.com/office/drawing/2014/main" id="{879D505D-1EAF-D546-930D-569167276535}"/>
              </a:ext>
            </a:extLst>
          </p:cNvPr>
          <p:cNvSpPr>
            <a:spLocks noGrp="1"/>
          </p:cNvSpPr>
          <p:nvPr>
            <p:ph type="body" sz="quarter" idx="10" hasCustomPrompt="1"/>
          </p:nvPr>
        </p:nvSpPr>
        <p:spPr>
          <a:xfrm>
            <a:off x="360000" y="360000"/>
            <a:ext cx="5760000" cy="720000"/>
          </a:xfrm>
        </p:spPr>
        <p:txBody>
          <a:bodyPr/>
          <a:lstStyle>
            <a:lvl1pPr marL="11112" indent="0">
              <a:buNone/>
              <a:defRPr sz="1400" b="1" i="0" cap="all" baseline="0">
                <a:solidFill>
                  <a:srgbClr val="FFFFFF"/>
                </a:solidFill>
                <a:latin typeface="+mj-lt"/>
              </a:defRPr>
            </a:lvl1pPr>
          </a:lstStyle>
          <a:p>
            <a:pPr lvl="0"/>
            <a:r>
              <a:rPr lang="en-GB"/>
              <a:t>FACULTY, DEPARTMENT</a:t>
            </a:r>
            <a:endParaRPr lang="en-US"/>
          </a:p>
        </p:txBody>
      </p:sp>
      <p:sp>
        <p:nvSpPr>
          <p:cNvPr id="10" name="Main Headline" descr="Headline">
            <a:extLst>
              <a:ext uri="{FF2B5EF4-FFF2-40B4-BE49-F238E27FC236}">
                <a16:creationId xmlns:a16="http://schemas.microsoft.com/office/drawing/2014/main" id="{14916FEE-2CA1-274A-AB9A-27AE550ED61F}"/>
              </a:ext>
            </a:extLst>
          </p:cNvPr>
          <p:cNvSpPr>
            <a:spLocks noGrp="1" noChangeArrowheads="1"/>
          </p:cNvSpPr>
          <p:nvPr>
            <p:ph type="title" hasCustomPrompt="1"/>
          </p:nvPr>
        </p:nvSpPr>
        <p:spPr bwMode="auto">
          <a:xfrm>
            <a:off x="360000" y="1620000"/>
            <a:ext cx="10800690" cy="8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t>Main headline, Arial 44pt bold</a:t>
            </a:r>
            <a:br>
              <a:rPr lang="en-US"/>
            </a:br>
            <a:endParaRPr lang="en-US" altLang="en-US"/>
          </a:p>
        </p:txBody>
      </p:sp>
      <p:sp>
        <p:nvSpPr>
          <p:cNvPr id="11" name="Picture " descr="Image">
            <a:extLst>
              <a:ext uri="{FF2B5EF4-FFF2-40B4-BE49-F238E27FC236}">
                <a16:creationId xmlns:a16="http://schemas.microsoft.com/office/drawing/2014/main" id="{7AAB61C2-2ECC-1549-9211-9297F9B818DB}"/>
              </a:ext>
            </a:extLst>
          </p:cNvPr>
          <p:cNvSpPr>
            <a:spLocks noGrp="1"/>
          </p:cNvSpPr>
          <p:nvPr>
            <p:ph type="pic" sz="quarter" idx="12" hasCustomPrompt="1"/>
          </p:nvPr>
        </p:nvSpPr>
        <p:spPr>
          <a:xfrm>
            <a:off x="0" y="2505456"/>
            <a:ext cx="12192000" cy="4352544"/>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spTree>
    <p:extLst>
      <p:ext uri="{BB962C8B-B14F-4D97-AF65-F5344CB8AC3E}">
        <p14:creationId xmlns:p14="http://schemas.microsoft.com/office/powerpoint/2010/main" val="4155162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CL Title - Double line - no imag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271759B8-0ABB-3643-884B-0A918443C549}"/>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UCL Bran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25" cy="1341123"/>
          </a:xfrm>
          <a:prstGeom prst="rect">
            <a:avLst/>
          </a:prstGeom>
        </p:spPr>
      </p:pic>
      <p:sp>
        <p:nvSpPr>
          <p:cNvPr id="19" name="Department name">
            <a:extLst>
              <a:ext uri="{FF2B5EF4-FFF2-40B4-BE49-F238E27FC236}">
                <a16:creationId xmlns:a16="http://schemas.microsoft.com/office/drawing/2014/main" id="{879D505D-1EAF-D546-930D-569167276535}"/>
              </a:ext>
            </a:extLst>
          </p:cNvPr>
          <p:cNvSpPr>
            <a:spLocks noGrp="1"/>
          </p:cNvSpPr>
          <p:nvPr>
            <p:ph type="body" sz="quarter" idx="10" hasCustomPrompt="1"/>
          </p:nvPr>
        </p:nvSpPr>
        <p:spPr>
          <a:xfrm>
            <a:off x="360000" y="360000"/>
            <a:ext cx="5760000" cy="720000"/>
          </a:xfrm>
        </p:spPr>
        <p:txBody>
          <a:bodyPr/>
          <a:lstStyle>
            <a:lvl1pPr marL="11112" indent="0">
              <a:buNone/>
              <a:defRPr sz="1400" b="1" i="0" cap="all" baseline="0">
                <a:solidFill>
                  <a:srgbClr val="FFFFFF"/>
                </a:solidFill>
                <a:latin typeface="+mj-lt"/>
              </a:defRPr>
            </a:lvl1pPr>
          </a:lstStyle>
          <a:p>
            <a:pPr lvl="0"/>
            <a:r>
              <a:rPr lang="en-GB"/>
              <a:t>FACULTY, DEPARTMENT</a:t>
            </a:r>
            <a:endParaRPr lang="en-US"/>
          </a:p>
        </p:txBody>
      </p:sp>
      <p:sp>
        <p:nvSpPr>
          <p:cNvPr id="2" name="Background">
            <a:extLst>
              <a:ext uri="{FF2B5EF4-FFF2-40B4-BE49-F238E27FC236}">
                <a16:creationId xmlns:a16="http://schemas.microsoft.com/office/drawing/2014/main" id="{8FD8CE85-9178-344E-BC9E-19B545ECA60C}"/>
              </a:ext>
              <a:ext uri="{C183D7F6-B498-43B3-948B-1728B52AA6E4}">
                <adec:decorative xmlns:adec="http://schemas.microsoft.com/office/drawing/2017/decorative" val="1"/>
              </a:ext>
            </a:extLst>
          </p:cNvPr>
          <p:cNvSpPr/>
          <p:nvPr/>
        </p:nvSpPr>
        <p:spPr>
          <a:xfrm>
            <a:off x="0" y="1440000"/>
            <a:ext cx="12192000" cy="16792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in Headline" descr="Headline">
            <a:extLst>
              <a:ext uri="{FF2B5EF4-FFF2-40B4-BE49-F238E27FC236}">
                <a16:creationId xmlns:a16="http://schemas.microsoft.com/office/drawing/2014/main" id="{0AFC6B55-24BD-7545-82A9-DD37164DF15B}"/>
              </a:ext>
            </a:extLst>
          </p:cNvPr>
          <p:cNvSpPr>
            <a:spLocks noGrp="1" noChangeArrowheads="1"/>
          </p:cNvSpPr>
          <p:nvPr>
            <p:ph type="title" hasCustomPrompt="1"/>
          </p:nvPr>
        </p:nvSpPr>
        <p:spPr bwMode="auto">
          <a:xfrm>
            <a:off x="360000" y="1620000"/>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t>Main headline, Arial 44pt bold</a:t>
            </a:r>
            <a:br>
              <a:rPr lang="en-US"/>
            </a:br>
            <a:endParaRPr lang="en-US" altLang="en-US"/>
          </a:p>
        </p:txBody>
      </p:sp>
      <p:sp>
        <p:nvSpPr>
          <p:cNvPr id="10" name="Sub Heading" descr="Sub heading">
            <a:extLst>
              <a:ext uri="{FF2B5EF4-FFF2-40B4-BE49-F238E27FC236}">
                <a16:creationId xmlns:a16="http://schemas.microsoft.com/office/drawing/2014/main" id="{790EF792-5BFA-7942-944E-20B5F5BA61DD}"/>
              </a:ext>
            </a:extLst>
          </p:cNvPr>
          <p:cNvSpPr>
            <a:spLocks noGrp="1"/>
          </p:cNvSpPr>
          <p:nvPr>
            <p:ph type="body" sz="quarter" idx="11"/>
          </p:nvPr>
        </p:nvSpPr>
        <p:spPr>
          <a:xfrm>
            <a:off x="359999" y="3420000"/>
            <a:ext cx="9000000" cy="19080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lvl="0"/>
            <a:r>
              <a:rPr lang="en-US"/>
              <a:t>Edit Master text styles</a:t>
            </a:r>
          </a:p>
        </p:txBody>
      </p:sp>
    </p:spTree>
    <p:extLst>
      <p:ext uri="{BB962C8B-B14F-4D97-AF65-F5344CB8AC3E}">
        <p14:creationId xmlns:p14="http://schemas.microsoft.com/office/powerpoint/2010/main" val="1597784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CL Title  - Double line - half imag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59606069-DCB2-E341-97E0-98600856E2E5}"/>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UCL Bran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25" cy="1341123"/>
          </a:xfrm>
          <a:prstGeom prst="rect">
            <a:avLst/>
          </a:prstGeom>
        </p:spPr>
      </p:pic>
      <p:sp>
        <p:nvSpPr>
          <p:cNvPr id="19" name="Department name">
            <a:extLst>
              <a:ext uri="{FF2B5EF4-FFF2-40B4-BE49-F238E27FC236}">
                <a16:creationId xmlns:a16="http://schemas.microsoft.com/office/drawing/2014/main" id="{879D505D-1EAF-D546-930D-569167276535}"/>
              </a:ext>
            </a:extLst>
          </p:cNvPr>
          <p:cNvSpPr>
            <a:spLocks noGrp="1"/>
          </p:cNvSpPr>
          <p:nvPr>
            <p:ph type="body" sz="quarter" idx="10" hasCustomPrompt="1"/>
          </p:nvPr>
        </p:nvSpPr>
        <p:spPr>
          <a:xfrm>
            <a:off x="360000" y="360000"/>
            <a:ext cx="5760000" cy="720000"/>
          </a:xfrm>
        </p:spPr>
        <p:txBody>
          <a:bodyPr/>
          <a:lstStyle>
            <a:lvl1pPr marL="11112" indent="0">
              <a:buNone/>
              <a:defRPr sz="1400" b="1" i="0" cap="all" baseline="0">
                <a:solidFill>
                  <a:srgbClr val="FFFFFF"/>
                </a:solidFill>
                <a:latin typeface="+mj-lt"/>
              </a:defRPr>
            </a:lvl1pPr>
          </a:lstStyle>
          <a:p>
            <a:pPr lvl="0"/>
            <a:r>
              <a:rPr lang="en-GB"/>
              <a:t>FACULTY, DEPARTMENT</a:t>
            </a:r>
            <a:endParaRPr lang="en-US"/>
          </a:p>
        </p:txBody>
      </p:sp>
      <p:sp>
        <p:nvSpPr>
          <p:cNvPr id="12" name="Picture" descr="Image">
            <a:extLst>
              <a:ext uri="{FF2B5EF4-FFF2-40B4-BE49-F238E27FC236}">
                <a16:creationId xmlns:a16="http://schemas.microsoft.com/office/drawing/2014/main" id="{A724F846-9E16-0743-9A5C-ED2946248F5A}"/>
              </a:ext>
            </a:extLst>
          </p:cNvPr>
          <p:cNvSpPr>
            <a:spLocks noGrp="1"/>
          </p:cNvSpPr>
          <p:nvPr>
            <p:ph type="pic" sz="quarter" idx="12" hasCustomPrompt="1"/>
          </p:nvPr>
        </p:nvSpPr>
        <p:spPr>
          <a:xfrm>
            <a:off x="0" y="1436914"/>
            <a:ext cx="12192000" cy="1682804"/>
          </a:xfrm>
          <a:ln>
            <a:noFill/>
          </a:ln>
        </p:spPr>
        <p:txBody>
          <a:bodyPr anchor="b" anchorCtr="0"/>
          <a:lstStyle>
            <a:lvl1pPr marL="11112" indent="0" algn="ctr">
              <a:buNone/>
              <a:defRPr sz="2400"/>
            </a:lvl1pPr>
          </a:lstStyle>
          <a:p>
            <a:r>
              <a:rPr lang="en-GB"/>
              <a:t>Click to add picture</a:t>
            </a:r>
            <a:br>
              <a:rPr lang="en-GB"/>
            </a:br>
            <a:endParaRPr lang="en-GB"/>
          </a:p>
        </p:txBody>
      </p:sp>
      <p:sp>
        <p:nvSpPr>
          <p:cNvPr id="2" name="Background">
            <a:extLst>
              <a:ext uri="{FF2B5EF4-FFF2-40B4-BE49-F238E27FC236}">
                <a16:creationId xmlns:a16="http://schemas.microsoft.com/office/drawing/2014/main" id="{8FD8CE85-9178-344E-BC9E-19B545ECA60C}"/>
              </a:ext>
              <a:ext uri="{C183D7F6-B498-43B3-948B-1728B52AA6E4}">
                <adec:decorative xmlns:adec="http://schemas.microsoft.com/office/drawing/2017/decorative" val="1"/>
              </a:ext>
            </a:extLst>
          </p:cNvPr>
          <p:cNvSpPr/>
          <p:nvPr/>
        </p:nvSpPr>
        <p:spPr>
          <a:xfrm flipV="1">
            <a:off x="0" y="3122579"/>
            <a:ext cx="12192000" cy="3735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in Headline" descr="Headline">
            <a:extLst>
              <a:ext uri="{FF2B5EF4-FFF2-40B4-BE49-F238E27FC236}">
                <a16:creationId xmlns:a16="http://schemas.microsoft.com/office/drawing/2014/main" id="{F393605F-7BBC-284E-8DAE-0B5B84113824}"/>
              </a:ext>
            </a:extLst>
          </p:cNvPr>
          <p:cNvSpPr>
            <a:spLocks noGrp="1" noChangeArrowheads="1"/>
          </p:cNvSpPr>
          <p:nvPr>
            <p:ph type="title" hasCustomPrompt="1"/>
          </p:nvPr>
        </p:nvSpPr>
        <p:spPr bwMode="auto">
          <a:xfrm>
            <a:off x="360000" y="3470479"/>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t>Main headline, Arial 44pt bold</a:t>
            </a:r>
            <a:br>
              <a:rPr lang="en-US"/>
            </a:br>
            <a:endParaRPr lang="en-US" altLang="en-US"/>
          </a:p>
        </p:txBody>
      </p:sp>
      <p:sp>
        <p:nvSpPr>
          <p:cNvPr id="10" name="Sub Heading" descr="Sub heading">
            <a:extLst>
              <a:ext uri="{FF2B5EF4-FFF2-40B4-BE49-F238E27FC236}">
                <a16:creationId xmlns:a16="http://schemas.microsoft.com/office/drawing/2014/main" id="{790EF792-5BFA-7942-944E-20B5F5BA61DD}"/>
              </a:ext>
            </a:extLst>
          </p:cNvPr>
          <p:cNvSpPr>
            <a:spLocks noGrp="1"/>
          </p:cNvSpPr>
          <p:nvPr>
            <p:ph type="body" sz="quarter" idx="11"/>
          </p:nvPr>
        </p:nvSpPr>
        <p:spPr>
          <a:xfrm>
            <a:off x="359999" y="4950000"/>
            <a:ext cx="9000000" cy="19080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lvl="0"/>
            <a:r>
              <a:rPr lang="en-US"/>
              <a:t>Edit Master text styles</a:t>
            </a:r>
          </a:p>
        </p:txBody>
      </p:sp>
    </p:spTree>
    <p:extLst>
      <p:ext uri="{BB962C8B-B14F-4D97-AF65-F5344CB8AC3E}">
        <p14:creationId xmlns:p14="http://schemas.microsoft.com/office/powerpoint/2010/main" val="3757040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 section start 1">
    <p:spTree>
      <p:nvGrpSpPr>
        <p:cNvPr id="1" name=""/>
        <p:cNvGrpSpPr/>
        <p:nvPr/>
      </p:nvGrpSpPr>
      <p:grpSpPr>
        <a:xfrm>
          <a:off x="0" y="0"/>
          <a:ext cx="0" cy="0"/>
          <a:chOff x="0" y="0"/>
          <a:chExt cx="0" cy="0"/>
        </a:xfrm>
      </p:grpSpPr>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008000"/>
            <a:ext cx="10080000" cy="2880000"/>
          </a:xfrm>
          <a:solidFill>
            <a:srgbClr val="FFFFFF"/>
          </a:solidFill>
        </p:spPr>
        <p:txBody>
          <a:bodyPr lIns="360000" tIns="180000"/>
          <a:lstStyle>
            <a:lvl1pPr>
              <a:defRPr baseline="0">
                <a:solidFill>
                  <a:srgbClr val="000000"/>
                </a:solidFill>
              </a:defRPr>
            </a:lvl1pPr>
          </a:lstStyle>
          <a:p>
            <a:r>
              <a:rPr lang="en-US"/>
              <a:t>Main headline, Arial 44pt bold</a:t>
            </a:r>
          </a:p>
        </p:txBody>
      </p:sp>
      <p:sp>
        <p:nvSpPr>
          <p:cNvPr id="11" name="Sub Heading" descr="Sub heading">
            <a:extLst>
              <a:ext uri="{FF2B5EF4-FFF2-40B4-BE49-F238E27FC236}">
                <a16:creationId xmlns:a16="http://schemas.microsoft.com/office/drawing/2014/main" id="{169F44E5-11A5-074E-ADAE-05ACB4110AED}"/>
              </a:ext>
            </a:extLst>
          </p:cNvPr>
          <p:cNvSpPr>
            <a:spLocks noGrp="1"/>
          </p:cNvSpPr>
          <p:nvPr>
            <p:ph type="body" sz="quarter" idx="15" hasCustomPrompt="1"/>
          </p:nvPr>
        </p:nvSpPr>
        <p:spPr>
          <a:xfrm>
            <a:off x="359228" y="2308225"/>
            <a:ext cx="8719457" cy="1447800"/>
          </a:xfrm>
        </p:spPr>
        <p:txBody>
          <a:bodyPr/>
          <a:lstStyle>
            <a:lvl1pPr marL="11112" indent="0">
              <a:buNone/>
              <a:defRPr>
                <a:solidFill>
                  <a:srgbClr val="000000"/>
                </a:solidFill>
              </a:defRPr>
            </a:lvl1pPr>
          </a:lstStyle>
          <a:p>
            <a:pPr lvl="0"/>
            <a:r>
              <a:rPr lang="en-GB"/>
              <a:t>Large text size, Arial 36 point</a:t>
            </a:r>
          </a:p>
        </p:txBody>
      </p:sp>
      <p:sp>
        <p:nvSpPr>
          <p:cNvPr id="3" name="Text" descr="Main text">
            <a:extLst>
              <a:ext uri="{FF2B5EF4-FFF2-40B4-BE49-F238E27FC236}">
                <a16:creationId xmlns:a16="http://schemas.microsoft.com/office/drawing/2014/main" id="{2EF862B8-1DA8-F84D-B71C-ED32E4C1E65F}"/>
              </a:ext>
            </a:extLst>
          </p:cNvPr>
          <p:cNvSpPr>
            <a:spLocks noGrp="1"/>
          </p:cNvSpPr>
          <p:nvPr>
            <p:ph type="body" sz="quarter" idx="13"/>
          </p:nvPr>
        </p:nvSpPr>
        <p:spPr>
          <a:xfrm>
            <a:off x="360000" y="4176077"/>
            <a:ext cx="5400000" cy="1483200"/>
          </a:xfrm>
        </p:spPr>
        <p:txBody>
          <a:bodyPr/>
          <a:lstStyle>
            <a:lvl1pPr marL="225425" indent="-215900">
              <a:buFont typeface="Arial" panose="020B0604020202020204" pitchFamily="34" charset="0"/>
              <a:buChar char="•"/>
              <a:tabLst/>
              <a:defRPr sz="2400"/>
            </a:lvl1pPr>
          </a:lstStyle>
          <a:p>
            <a:pPr lvl="0"/>
            <a:r>
              <a:rPr lang="en-US" sz="2400">
                <a:latin typeface="Arial" panose="020B0604020202020204" pitchFamily="34" charset="0"/>
                <a:cs typeface="Arial" panose="020B0604020202020204" pitchFamily="34" charset="0"/>
              </a:rPr>
              <a:t>Edit Master text styles</a:t>
            </a:r>
          </a:p>
        </p:txBody>
      </p:sp>
      <p:sp>
        <p:nvSpPr>
          <p:cNvPr id="10" name="Text" descr="Main text">
            <a:extLst>
              <a:ext uri="{FF2B5EF4-FFF2-40B4-BE49-F238E27FC236}">
                <a16:creationId xmlns:a16="http://schemas.microsoft.com/office/drawing/2014/main" id="{C2A66C45-730D-F54A-A6B0-8A42E75C38AD}"/>
              </a:ext>
            </a:extLst>
          </p:cNvPr>
          <p:cNvSpPr>
            <a:spLocks noGrp="1"/>
          </p:cNvSpPr>
          <p:nvPr>
            <p:ph type="body" sz="quarter" idx="14"/>
          </p:nvPr>
        </p:nvSpPr>
        <p:spPr>
          <a:xfrm>
            <a:off x="5940000" y="4176077"/>
            <a:ext cx="5400000" cy="1483200"/>
          </a:xfrm>
        </p:spPr>
        <p:txBody>
          <a:bodyPr/>
          <a:lstStyle>
            <a:lvl1pPr marL="180975" marR="0" indent="-18097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1800" baseline="0"/>
            </a:lvl1pPr>
          </a:lstStyle>
          <a:p>
            <a:pPr marL="285750" marR="0" lvl="0" indent="-285750" algn="l" defTabSz="914400" rtl="0" eaLnBrk="1" fontAlgn="base" latinLnBrk="0" hangingPunct="1">
              <a:lnSpc>
                <a:spcPct val="90000"/>
              </a:lnSpc>
              <a:spcBef>
                <a:spcPts val="1000"/>
              </a:spcBef>
              <a:spcAft>
                <a:spcPct val="0"/>
              </a:spcAft>
              <a:buClrTx/>
              <a:buSzTx/>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4004632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 section start 2">
    <p:spTree>
      <p:nvGrpSpPr>
        <p:cNvPr id="1" name=""/>
        <p:cNvGrpSpPr/>
        <p:nvPr/>
      </p:nvGrpSpPr>
      <p:grpSpPr>
        <a:xfrm>
          <a:off x="0" y="0"/>
          <a:ext cx="0" cy="0"/>
          <a:chOff x="0" y="0"/>
          <a:chExt cx="0" cy="0"/>
        </a:xfrm>
      </p:grpSpPr>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008000"/>
            <a:ext cx="10080000" cy="2880000"/>
          </a:xfrm>
          <a:solidFill>
            <a:schemeClr val="tx2"/>
          </a:solidFill>
        </p:spPr>
        <p:txBody>
          <a:bodyPr lIns="360000" tIns="180000"/>
          <a:lstStyle>
            <a:lvl1pPr>
              <a:defRPr baseline="0">
                <a:solidFill>
                  <a:schemeClr val="bg1"/>
                </a:solidFill>
              </a:defRPr>
            </a:lvl1pPr>
          </a:lstStyle>
          <a:p>
            <a:r>
              <a:rPr lang="en-US"/>
              <a:t>Main headline, Arial 44pt bold</a:t>
            </a:r>
          </a:p>
        </p:txBody>
      </p:sp>
      <p:sp>
        <p:nvSpPr>
          <p:cNvPr id="4" name="Sub Heading">
            <a:extLst>
              <a:ext uri="{FF2B5EF4-FFF2-40B4-BE49-F238E27FC236}">
                <a16:creationId xmlns:a16="http://schemas.microsoft.com/office/drawing/2014/main" id="{7EFF5C86-B7E9-E24F-A032-A4DF63C9C46C}"/>
              </a:ext>
            </a:extLst>
          </p:cNvPr>
          <p:cNvSpPr>
            <a:spLocks noGrp="1"/>
          </p:cNvSpPr>
          <p:nvPr>
            <p:ph type="body" sz="quarter" idx="15"/>
          </p:nvPr>
        </p:nvSpPr>
        <p:spPr>
          <a:xfrm>
            <a:off x="359228" y="2308225"/>
            <a:ext cx="8719457" cy="1447800"/>
          </a:xfrm>
        </p:spPr>
        <p:txBody>
          <a:bodyPr/>
          <a:lstStyle>
            <a:lvl1pPr marL="11112" indent="0">
              <a:buNone/>
              <a:defRPr>
                <a:solidFill>
                  <a:srgbClr val="FFFFFF"/>
                </a:solidFill>
              </a:defRPr>
            </a:lvl1pPr>
          </a:lstStyle>
          <a:p>
            <a:pPr lvl="0"/>
            <a:r>
              <a:rPr lang="en-US"/>
              <a:t>Edit Master text styles</a:t>
            </a:r>
          </a:p>
        </p:txBody>
      </p:sp>
      <p:sp>
        <p:nvSpPr>
          <p:cNvPr id="3" name="Text" descr="Main text">
            <a:extLst>
              <a:ext uri="{FF2B5EF4-FFF2-40B4-BE49-F238E27FC236}">
                <a16:creationId xmlns:a16="http://schemas.microsoft.com/office/drawing/2014/main" id="{2EF862B8-1DA8-F84D-B71C-ED32E4C1E65F}"/>
              </a:ext>
            </a:extLst>
          </p:cNvPr>
          <p:cNvSpPr>
            <a:spLocks noGrp="1"/>
          </p:cNvSpPr>
          <p:nvPr>
            <p:ph type="body" sz="quarter" idx="13"/>
          </p:nvPr>
        </p:nvSpPr>
        <p:spPr>
          <a:xfrm>
            <a:off x="360000" y="4176077"/>
            <a:ext cx="5400000" cy="1483200"/>
          </a:xfrm>
        </p:spPr>
        <p:txBody>
          <a:bodyPr/>
          <a:lstStyle>
            <a:lvl1pPr marL="11112" indent="0">
              <a:buNone/>
              <a:defRPr sz="2400"/>
            </a:lvl1pPr>
          </a:lstStyle>
          <a:p>
            <a:pPr lvl="0"/>
            <a:r>
              <a:rPr lang="en-US" sz="2400">
                <a:latin typeface="Arial" panose="020B0604020202020204" pitchFamily="34" charset="0"/>
                <a:cs typeface="Arial" panose="020B0604020202020204" pitchFamily="34" charset="0"/>
              </a:rPr>
              <a:t>Edit Master text styles</a:t>
            </a:r>
          </a:p>
        </p:txBody>
      </p:sp>
      <p:sp>
        <p:nvSpPr>
          <p:cNvPr id="10" name="Text" descr="Main text">
            <a:extLst>
              <a:ext uri="{FF2B5EF4-FFF2-40B4-BE49-F238E27FC236}">
                <a16:creationId xmlns:a16="http://schemas.microsoft.com/office/drawing/2014/main" id="{C2A66C45-730D-F54A-A6B0-8A42E75C38AD}"/>
              </a:ext>
            </a:extLst>
          </p:cNvPr>
          <p:cNvSpPr>
            <a:spLocks noGrp="1"/>
          </p:cNvSpPr>
          <p:nvPr>
            <p:ph type="body" sz="quarter" idx="14"/>
          </p:nvPr>
        </p:nvSpPr>
        <p:spPr>
          <a:xfrm>
            <a:off x="5940000" y="4176077"/>
            <a:ext cx="5400000" cy="1483200"/>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sz="1800" baseline="0"/>
            </a:lvl1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382026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2C4B-2BE6-439D-E7AF-064B51C336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D24A2C-CA71-6B55-0BCC-FF2BDA9824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23970C-D2FC-B793-9927-8B009D382A48}"/>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5" name="Footer Placeholder 4">
            <a:extLst>
              <a:ext uri="{FF2B5EF4-FFF2-40B4-BE49-F238E27FC236}">
                <a16:creationId xmlns:a16="http://schemas.microsoft.com/office/drawing/2014/main" id="{A8D8CC81-624B-132F-B165-ED024D533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C4408-467A-6C39-0E4E-C4F7353727A7}"/>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2480775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 section start 2">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F9ECF375-EFC6-8846-9FEE-E3BEC7506D85}"/>
              </a:ext>
            </a:extLst>
          </p:cNvPr>
          <p:cNvSpPr>
            <a:spLocks noGrp="1"/>
          </p:cNvSpPr>
          <p:nvPr>
            <p:ph type="pic" sz="quarter" idx="12" hasCustomPrompt="1"/>
          </p:nvPr>
        </p:nvSpPr>
        <p:spPr>
          <a:xfrm>
            <a:off x="356616" y="900000"/>
            <a:ext cx="7534656" cy="5448518"/>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440000"/>
            <a:ext cx="6480000" cy="2880000"/>
          </a:xfrm>
          <a:solidFill>
            <a:schemeClr val="bg1"/>
          </a:solidFill>
        </p:spPr>
        <p:txBody>
          <a:bodyPr lIns="360000" tIns="180000"/>
          <a:lstStyle>
            <a:lvl1pPr>
              <a:defRPr baseline="0">
                <a:solidFill>
                  <a:srgbClr val="000000"/>
                </a:solidFill>
              </a:defRPr>
            </a:lvl1pPr>
          </a:lstStyle>
          <a:p>
            <a:r>
              <a:rPr lang="en-US"/>
              <a:t>Main headline, </a:t>
            </a:r>
            <a:br>
              <a:rPr lang="en-US"/>
            </a:br>
            <a:r>
              <a:rPr lang="en-US"/>
              <a:t>Arial 44pt bold</a:t>
            </a:r>
          </a:p>
        </p:txBody>
      </p:sp>
      <p:sp>
        <p:nvSpPr>
          <p:cNvPr id="8" name="Picture " descr="Image">
            <a:extLst>
              <a:ext uri="{FF2B5EF4-FFF2-40B4-BE49-F238E27FC236}">
                <a16:creationId xmlns:a16="http://schemas.microsoft.com/office/drawing/2014/main" id="{9390C092-D95C-EF41-9B4C-B77F203C0B07}"/>
              </a:ext>
            </a:extLst>
          </p:cNvPr>
          <p:cNvSpPr>
            <a:spLocks noGrp="1"/>
          </p:cNvSpPr>
          <p:nvPr>
            <p:ph type="pic" sz="quarter" idx="16" hasCustomPrompt="1"/>
          </p:nvPr>
        </p:nvSpPr>
        <p:spPr>
          <a:xfrm>
            <a:off x="8266715" y="900000"/>
            <a:ext cx="3536848" cy="2906486"/>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9" name="Text" descr="Text">
            <a:extLst>
              <a:ext uri="{FF2B5EF4-FFF2-40B4-BE49-F238E27FC236}">
                <a16:creationId xmlns:a16="http://schemas.microsoft.com/office/drawing/2014/main" id="{B97104E0-DC3E-EB49-A0B8-75D9C6ED8EDC}"/>
              </a:ext>
            </a:extLst>
          </p:cNvPr>
          <p:cNvSpPr>
            <a:spLocks noGrp="1"/>
          </p:cNvSpPr>
          <p:nvPr>
            <p:ph type="body" sz="quarter" idx="15"/>
          </p:nvPr>
        </p:nvSpPr>
        <p:spPr>
          <a:xfrm>
            <a:off x="8262900" y="4164600"/>
            <a:ext cx="3542400" cy="2287000"/>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sz="1800"/>
            </a:lvl1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2815344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2412000"/>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892960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968038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CL 3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8" name="Text" descr="Text">
            <a:extLst>
              <a:ext uri="{FF2B5EF4-FFF2-40B4-BE49-F238E27FC236}">
                <a16:creationId xmlns:a16="http://schemas.microsoft.com/office/drawing/2014/main" id="{83D66963-CB2B-4B4F-BCF3-CFD7FD192F0F}"/>
              </a:ext>
            </a:extLst>
          </p:cNvPr>
          <p:cNvSpPr>
            <a:spLocks noGrp="1"/>
          </p:cNvSpPr>
          <p:nvPr>
            <p:ph type="body" sz="quarter" idx="13"/>
          </p:nvPr>
        </p:nvSpPr>
        <p:spPr>
          <a:xfrm>
            <a:off x="360000" y="2412000"/>
            <a:ext cx="3420000" cy="3600000"/>
          </a:xfrm>
        </p:spPr>
        <p:txBody>
          <a:bodyPr/>
          <a:lstStyle>
            <a:lvl1pPr marL="11112" indent="0">
              <a:buNone/>
              <a:defRPr sz="1800"/>
            </a:lvl1pPr>
            <a:lvl3pPr marL="180975" indent="-171450">
              <a:buFont typeface="Arial" panose="020B0604020202020204" pitchFamily="34" charset="0"/>
              <a:buChar char="•"/>
              <a:tabLst/>
              <a:defRPr/>
            </a:lvl3pPr>
          </a:lstStyle>
          <a:p>
            <a:pPr lvl="0"/>
            <a:r>
              <a:rPr lang="en-US"/>
              <a:t>Edit Master text styles</a:t>
            </a:r>
          </a:p>
        </p:txBody>
      </p:sp>
      <p:sp>
        <p:nvSpPr>
          <p:cNvPr id="10" name="Text" descr="Text">
            <a:extLst>
              <a:ext uri="{FF2B5EF4-FFF2-40B4-BE49-F238E27FC236}">
                <a16:creationId xmlns:a16="http://schemas.microsoft.com/office/drawing/2014/main" id="{F7085F07-56B0-4443-841E-8375628232BD}"/>
              </a:ext>
            </a:extLst>
          </p:cNvPr>
          <p:cNvSpPr>
            <a:spLocks noGrp="1"/>
          </p:cNvSpPr>
          <p:nvPr>
            <p:ph type="body" sz="quarter" idx="14"/>
          </p:nvPr>
        </p:nvSpPr>
        <p:spPr>
          <a:xfrm>
            <a:off x="4320000" y="2412000"/>
            <a:ext cx="3420000" cy="3600000"/>
          </a:xfrm>
        </p:spPr>
        <p:txBody>
          <a:bodyPr/>
          <a:lstStyle>
            <a:lvl1pPr marL="11112" indent="0">
              <a:buNone/>
              <a:defRPr sz="1800"/>
            </a:lvl1pPr>
            <a:lvl3pPr marL="180975" indent="-169863">
              <a:tabLst/>
              <a:defRPr/>
            </a:lvl3pPr>
          </a:lstStyle>
          <a:p>
            <a:pPr lvl="0"/>
            <a:r>
              <a:rPr lang="en-US"/>
              <a:t>Edit Master text styles</a:t>
            </a:r>
          </a:p>
        </p:txBody>
      </p:sp>
      <p:sp>
        <p:nvSpPr>
          <p:cNvPr id="11" name="Text" descr="Text">
            <a:extLst>
              <a:ext uri="{FF2B5EF4-FFF2-40B4-BE49-F238E27FC236}">
                <a16:creationId xmlns:a16="http://schemas.microsoft.com/office/drawing/2014/main" id="{BB07EA65-C349-F04B-BF09-CC2483489C50}"/>
              </a:ext>
            </a:extLst>
          </p:cNvPr>
          <p:cNvSpPr>
            <a:spLocks noGrp="1"/>
          </p:cNvSpPr>
          <p:nvPr>
            <p:ph type="body" sz="quarter" idx="15"/>
          </p:nvPr>
        </p:nvSpPr>
        <p:spPr>
          <a:xfrm>
            <a:off x="8280000" y="2412000"/>
            <a:ext cx="3420000" cy="3600000"/>
          </a:xfrm>
        </p:spPr>
        <p:txBody>
          <a:bodyPr/>
          <a:lstStyle>
            <a:lvl1pPr marL="11112" indent="0">
              <a:buNone/>
              <a:defRPr sz="1800"/>
            </a:lvl1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229800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CL 4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5" name="Text" descr="Text">
            <a:extLst>
              <a:ext uri="{FF2B5EF4-FFF2-40B4-BE49-F238E27FC236}">
                <a16:creationId xmlns:a16="http://schemas.microsoft.com/office/drawing/2014/main" id="{23293D9A-92DE-2745-A551-12503D5B3859}"/>
              </a:ext>
            </a:extLst>
          </p:cNvPr>
          <p:cNvSpPr>
            <a:spLocks noGrp="1"/>
          </p:cNvSpPr>
          <p:nvPr>
            <p:ph type="body" sz="quarter" idx="13"/>
          </p:nvPr>
        </p:nvSpPr>
        <p:spPr>
          <a:xfrm>
            <a:off x="360000"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0" name="Text" descr="Text">
            <a:extLst>
              <a:ext uri="{FF2B5EF4-FFF2-40B4-BE49-F238E27FC236}">
                <a16:creationId xmlns:a16="http://schemas.microsoft.com/office/drawing/2014/main" id="{F11753E1-8533-844D-B406-655C6C933046}"/>
              </a:ext>
            </a:extLst>
          </p:cNvPr>
          <p:cNvSpPr>
            <a:spLocks noGrp="1"/>
          </p:cNvSpPr>
          <p:nvPr>
            <p:ph type="body" sz="quarter" idx="14"/>
          </p:nvPr>
        </p:nvSpPr>
        <p:spPr>
          <a:xfrm>
            <a:off x="328768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1" name="Text" descr="Text">
            <a:extLst>
              <a:ext uri="{FF2B5EF4-FFF2-40B4-BE49-F238E27FC236}">
                <a16:creationId xmlns:a16="http://schemas.microsoft.com/office/drawing/2014/main" id="{562D057E-84DA-844C-8F30-A88C629E1DFE}"/>
              </a:ext>
            </a:extLst>
          </p:cNvPr>
          <p:cNvSpPr>
            <a:spLocks noGrp="1"/>
          </p:cNvSpPr>
          <p:nvPr>
            <p:ph type="body" sz="quarter" idx="15"/>
          </p:nvPr>
        </p:nvSpPr>
        <p:spPr>
          <a:xfrm>
            <a:off x="616800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2" name="Text" descr="Text">
            <a:extLst>
              <a:ext uri="{FF2B5EF4-FFF2-40B4-BE49-F238E27FC236}">
                <a16:creationId xmlns:a16="http://schemas.microsoft.com/office/drawing/2014/main" id="{3FA6CE8B-790A-C44A-B1D0-DA5AC754A4F7}"/>
              </a:ext>
            </a:extLst>
          </p:cNvPr>
          <p:cNvSpPr>
            <a:spLocks noGrp="1"/>
          </p:cNvSpPr>
          <p:nvPr>
            <p:ph type="body" sz="quarter" idx="16"/>
          </p:nvPr>
        </p:nvSpPr>
        <p:spPr>
          <a:xfrm>
            <a:off x="904832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422802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CL 4 column colour panels">
    <p:spTree>
      <p:nvGrpSpPr>
        <p:cNvPr id="1" name=""/>
        <p:cNvGrpSpPr/>
        <p:nvPr/>
      </p:nvGrpSpPr>
      <p:grpSpPr>
        <a:xfrm>
          <a:off x="0" y="0"/>
          <a:ext cx="0" cy="0"/>
          <a:chOff x="0" y="0"/>
          <a:chExt cx="0" cy="0"/>
        </a:xfrm>
      </p:grpSpPr>
      <p:sp>
        <p:nvSpPr>
          <p:cNvPr id="7" name="Main Headline" descr="Headline">
            <a:extLst>
              <a:ext uri="{FF2B5EF4-FFF2-40B4-BE49-F238E27FC236}">
                <a16:creationId xmlns:a16="http://schemas.microsoft.com/office/drawing/2014/main" id="{5CB62203-BCF9-3241-9684-0F4402446FAF}"/>
              </a:ext>
            </a:extLst>
          </p:cNvPr>
          <p:cNvSpPr>
            <a:spLocks noGrp="1"/>
          </p:cNvSpPr>
          <p:nvPr>
            <p:ph type="body" sz="quarter" idx="13"/>
          </p:nvPr>
        </p:nvSpPr>
        <p:spPr>
          <a:xfrm>
            <a:off x="360000" y="900000"/>
            <a:ext cx="2610000" cy="5220000"/>
          </a:xfrm>
          <a:solidFill>
            <a:schemeClr val="bg2"/>
          </a:solidFill>
        </p:spPr>
        <p:txBody>
          <a:bodyPr lIns="180000" tIns="180000" rIns="180000" bIns="180000"/>
          <a:lstStyle>
            <a:lvl1pPr marL="11112" indent="0">
              <a:buNone/>
              <a:defRPr/>
            </a:lvl1pPr>
            <a:lvl2pPr>
              <a:buFontTx/>
              <a:buNone/>
              <a:defRPr/>
            </a:lvl2pPr>
          </a:lstStyle>
          <a:p>
            <a:pPr lvl="0"/>
            <a:r>
              <a:rPr lang="en-US" sz="3600">
                <a:latin typeface="Arial" panose="020B0604020202020204" pitchFamily="34" charset="0"/>
                <a:cs typeface="Arial" panose="020B0604020202020204" pitchFamily="34" charset="0"/>
              </a:rPr>
              <a:t>Edit Master text styles</a:t>
            </a:r>
          </a:p>
        </p:txBody>
      </p:sp>
      <p:sp>
        <p:nvSpPr>
          <p:cNvPr id="8" name="background">
            <a:extLst>
              <a:ext uri="{FF2B5EF4-FFF2-40B4-BE49-F238E27FC236}">
                <a16:creationId xmlns:a16="http://schemas.microsoft.com/office/drawing/2014/main" id="{E0051C4D-5840-9846-A6CC-052B1F915DE4}"/>
              </a:ext>
            </a:extLst>
          </p:cNvPr>
          <p:cNvSpPr>
            <a:spLocks noGrp="1"/>
          </p:cNvSpPr>
          <p:nvPr>
            <p:ph type="body" sz="quarter" idx="14" hasCustomPrompt="1"/>
          </p:nvPr>
        </p:nvSpPr>
        <p:spPr>
          <a:xfrm>
            <a:off x="3286800" y="900000"/>
            <a:ext cx="2610000" cy="5220000"/>
          </a:xfrm>
          <a:solidFill>
            <a:schemeClr val="bg2"/>
          </a:solidFill>
        </p:spPr>
        <p:txBody>
          <a:bodyPr lIns="180000" tIns="180000" rIns="180000" bIns="180000"/>
          <a:lstStyle>
            <a:lvl1pPr marL="11112" indent="0">
              <a:buNone/>
              <a:defRPr/>
            </a:lvl1pPr>
            <a:lvl2pPr>
              <a:buFontTx/>
              <a:buNone/>
              <a:defRPr/>
            </a:lvl2pPr>
          </a:lstStyle>
          <a:p>
            <a:r>
              <a:rPr lang="en-US" sz="3600">
                <a:latin typeface="Arial" panose="020B0604020202020204" pitchFamily="34" charset="0"/>
                <a:cs typeface="Arial" panose="020B0604020202020204" pitchFamily="34" charset="0"/>
              </a:rPr>
              <a:t>1</a:t>
            </a:r>
          </a:p>
        </p:txBody>
      </p:sp>
      <p:pic>
        <p:nvPicPr>
          <p:cNvPr id="19" name="Picture" descr="Image">
            <a:extLst>
              <a:ext uri="{FF2B5EF4-FFF2-40B4-BE49-F238E27FC236}">
                <a16:creationId xmlns:a16="http://schemas.microsoft.com/office/drawing/2014/main" id="{7D295661-D9DD-8D43-9041-6814DE8FF69D}"/>
              </a:ext>
            </a:extLst>
          </p:cNvPr>
          <p:cNvPicPr>
            <a:picLocks noChangeAspect="1"/>
          </p:cNvPicPr>
          <p:nvPr userDrawn="1"/>
        </p:nvPicPr>
        <p:blipFill>
          <a:blip r:embed="rId2"/>
          <a:stretch>
            <a:fillRect/>
          </a:stretch>
        </p:blipFill>
        <p:spPr>
          <a:xfrm>
            <a:off x="3905624" y="1290917"/>
            <a:ext cx="1328200" cy="1557617"/>
          </a:xfrm>
          <a:prstGeom prst="rect">
            <a:avLst/>
          </a:prstGeom>
        </p:spPr>
      </p:pic>
      <p:sp>
        <p:nvSpPr>
          <p:cNvPr id="13" name="Text" descr="Text">
            <a:extLst>
              <a:ext uri="{FF2B5EF4-FFF2-40B4-BE49-F238E27FC236}">
                <a16:creationId xmlns:a16="http://schemas.microsoft.com/office/drawing/2014/main" id="{73CED3B5-33C7-894B-9D58-FC396998F4D3}"/>
              </a:ext>
            </a:extLst>
          </p:cNvPr>
          <p:cNvSpPr>
            <a:spLocks noGrp="1"/>
          </p:cNvSpPr>
          <p:nvPr>
            <p:ph type="body" sz="quarter" idx="18"/>
          </p:nvPr>
        </p:nvSpPr>
        <p:spPr>
          <a:xfrm>
            <a:off x="3503712" y="3073400"/>
            <a:ext cx="2222500" cy="3022600"/>
          </a:xfrm>
        </p:spPr>
        <p:txBody>
          <a:bodyPr/>
          <a:lstStyle>
            <a:lvl1pPr>
              <a:defRPr sz="1800"/>
            </a:lvl1pPr>
            <a:lvl2pPr algn="l">
              <a:defRPr sz="1800"/>
            </a:lvl2pPr>
            <a:lvl3pPr marL="180975" indent="-169863">
              <a:tabLst/>
              <a:defRPr/>
            </a:lvl3pPr>
          </a:lstStyle>
          <a:p>
            <a:pPr lvl="0"/>
            <a:r>
              <a:rPr lang="en-US"/>
              <a:t>Edit Master text styles</a:t>
            </a:r>
          </a:p>
        </p:txBody>
      </p:sp>
      <p:sp>
        <p:nvSpPr>
          <p:cNvPr id="9" name="background">
            <a:extLst>
              <a:ext uri="{FF2B5EF4-FFF2-40B4-BE49-F238E27FC236}">
                <a16:creationId xmlns:a16="http://schemas.microsoft.com/office/drawing/2014/main" id="{E69AB749-3152-6149-94E2-048594181730}"/>
              </a:ext>
            </a:extLst>
          </p:cNvPr>
          <p:cNvSpPr>
            <a:spLocks noGrp="1"/>
          </p:cNvSpPr>
          <p:nvPr>
            <p:ph type="body" sz="quarter" idx="15" hasCustomPrompt="1"/>
          </p:nvPr>
        </p:nvSpPr>
        <p:spPr>
          <a:xfrm>
            <a:off x="6238800" y="900000"/>
            <a:ext cx="2610000" cy="5220000"/>
          </a:xfrm>
          <a:solidFill>
            <a:schemeClr val="bg2"/>
          </a:solidFill>
        </p:spPr>
        <p:txBody>
          <a:bodyPr lIns="180000" tIns="180000" rIns="180000" bIns="180000"/>
          <a:lstStyle>
            <a:lvl1pPr marL="11112" indent="0">
              <a:buNone/>
              <a:defRPr/>
            </a:lvl1pPr>
            <a:lvl2pPr>
              <a:buFontTx/>
              <a:buNone/>
              <a:defRPr/>
            </a:lvl2pPr>
          </a:lstStyle>
          <a:p>
            <a:r>
              <a:rPr lang="en-US" sz="3600">
                <a:latin typeface="Arial" panose="020B0604020202020204" pitchFamily="34" charset="0"/>
                <a:cs typeface="Arial" panose="020B0604020202020204" pitchFamily="34" charset="0"/>
              </a:rPr>
              <a:t>2</a:t>
            </a:r>
          </a:p>
        </p:txBody>
      </p:sp>
      <p:pic>
        <p:nvPicPr>
          <p:cNvPr id="21" name="Picture" descr="Image">
            <a:extLst>
              <a:ext uri="{FF2B5EF4-FFF2-40B4-BE49-F238E27FC236}">
                <a16:creationId xmlns:a16="http://schemas.microsoft.com/office/drawing/2014/main" id="{34669171-BF23-B54C-8D3F-B1C89E122C36}"/>
              </a:ext>
            </a:extLst>
          </p:cNvPr>
          <p:cNvPicPr>
            <a:picLocks noChangeAspect="1"/>
          </p:cNvPicPr>
          <p:nvPr userDrawn="1"/>
        </p:nvPicPr>
        <p:blipFill>
          <a:blip r:embed="rId2"/>
          <a:stretch>
            <a:fillRect/>
          </a:stretch>
        </p:blipFill>
        <p:spPr>
          <a:xfrm>
            <a:off x="6960096" y="1292400"/>
            <a:ext cx="1328200" cy="1557617"/>
          </a:xfrm>
          <a:prstGeom prst="rect">
            <a:avLst/>
          </a:prstGeom>
        </p:spPr>
      </p:pic>
      <p:sp>
        <p:nvSpPr>
          <p:cNvPr id="14" name="Text" descr="Text">
            <a:extLst>
              <a:ext uri="{FF2B5EF4-FFF2-40B4-BE49-F238E27FC236}">
                <a16:creationId xmlns:a16="http://schemas.microsoft.com/office/drawing/2014/main" id="{87F3A240-3369-0145-B540-5A60FA0848EA}"/>
              </a:ext>
            </a:extLst>
          </p:cNvPr>
          <p:cNvSpPr>
            <a:spLocks noGrp="1"/>
          </p:cNvSpPr>
          <p:nvPr>
            <p:ph type="body" sz="quarter" idx="19"/>
          </p:nvPr>
        </p:nvSpPr>
        <p:spPr>
          <a:xfrm>
            <a:off x="6456040" y="3073400"/>
            <a:ext cx="2222500" cy="3022600"/>
          </a:xfrm>
        </p:spPr>
        <p:txBody>
          <a:bodyPr/>
          <a:lstStyle>
            <a:lvl1pPr>
              <a:defRPr sz="1800"/>
            </a:lvl1pPr>
            <a:lvl2pPr algn="l">
              <a:defRPr sz="1800"/>
            </a:lvl2pPr>
            <a:lvl3pPr marL="180975" indent="-169863">
              <a:tabLst/>
              <a:defRPr/>
            </a:lvl3pPr>
          </a:lstStyle>
          <a:p>
            <a:pPr lvl="0"/>
            <a:r>
              <a:rPr lang="en-US"/>
              <a:t>Edit Master text styles</a:t>
            </a:r>
          </a:p>
        </p:txBody>
      </p:sp>
      <p:sp>
        <p:nvSpPr>
          <p:cNvPr id="10" name="background">
            <a:extLst>
              <a:ext uri="{FF2B5EF4-FFF2-40B4-BE49-F238E27FC236}">
                <a16:creationId xmlns:a16="http://schemas.microsoft.com/office/drawing/2014/main" id="{F708712F-D0E9-B94A-A9B7-F258F0F10A73}"/>
              </a:ext>
            </a:extLst>
          </p:cNvPr>
          <p:cNvSpPr>
            <a:spLocks noGrp="1"/>
          </p:cNvSpPr>
          <p:nvPr>
            <p:ph type="body" sz="quarter" idx="16" hasCustomPrompt="1"/>
          </p:nvPr>
        </p:nvSpPr>
        <p:spPr>
          <a:xfrm>
            <a:off x="9190800" y="900000"/>
            <a:ext cx="2610000" cy="5220000"/>
          </a:xfrm>
          <a:solidFill>
            <a:schemeClr val="bg2"/>
          </a:solidFill>
        </p:spPr>
        <p:txBody>
          <a:bodyPr lIns="180000" tIns="180000" rIns="180000" bIns="180000"/>
          <a:lstStyle>
            <a:lvl1pPr marL="11112" indent="0">
              <a:buNone/>
              <a:defRPr/>
            </a:lvl1pPr>
            <a:lvl2pPr>
              <a:buFontTx/>
              <a:buNone/>
              <a:defRPr/>
            </a:lvl2pPr>
          </a:lstStyle>
          <a:p>
            <a:r>
              <a:rPr lang="en-US" sz="3600">
                <a:latin typeface="Arial" panose="020B0604020202020204" pitchFamily="34" charset="0"/>
                <a:cs typeface="Arial" panose="020B0604020202020204" pitchFamily="34" charset="0"/>
              </a:rPr>
              <a:t>3</a:t>
            </a:r>
          </a:p>
        </p:txBody>
      </p:sp>
      <p:pic>
        <p:nvPicPr>
          <p:cNvPr id="22" name="Picture" descr="Image">
            <a:extLst>
              <a:ext uri="{FF2B5EF4-FFF2-40B4-BE49-F238E27FC236}">
                <a16:creationId xmlns:a16="http://schemas.microsoft.com/office/drawing/2014/main" id="{8073F21E-F4EF-B246-B7E8-4FA799EC37BA}"/>
              </a:ext>
            </a:extLst>
          </p:cNvPr>
          <p:cNvPicPr>
            <a:picLocks noChangeAspect="1"/>
          </p:cNvPicPr>
          <p:nvPr userDrawn="1"/>
        </p:nvPicPr>
        <p:blipFill>
          <a:blip r:embed="rId2"/>
          <a:stretch>
            <a:fillRect/>
          </a:stretch>
        </p:blipFill>
        <p:spPr>
          <a:xfrm>
            <a:off x="9840416" y="1290917"/>
            <a:ext cx="1328200" cy="1557617"/>
          </a:xfrm>
          <a:prstGeom prst="rect">
            <a:avLst/>
          </a:prstGeom>
        </p:spPr>
      </p:pic>
      <p:sp>
        <p:nvSpPr>
          <p:cNvPr id="16" name="Text" descr="Text">
            <a:extLst>
              <a:ext uri="{FF2B5EF4-FFF2-40B4-BE49-F238E27FC236}">
                <a16:creationId xmlns:a16="http://schemas.microsoft.com/office/drawing/2014/main" id="{5387EEB0-9F43-E241-9EDB-010FB36582B4}"/>
              </a:ext>
            </a:extLst>
          </p:cNvPr>
          <p:cNvSpPr>
            <a:spLocks noGrp="1"/>
          </p:cNvSpPr>
          <p:nvPr>
            <p:ph type="body" sz="quarter" idx="21"/>
          </p:nvPr>
        </p:nvSpPr>
        <p:spPr>
          <a:xfrm>
            <a:off x="9408368" y="3068960"/>
            <a:ext cx="2222500" cy="3022600"/>
          </a:xfrm>
        </p:spPr>
        <p:txBody>
          <a:bodyPr/>
          <a:lstStyle>
            <a:lvl1pPr>
              <a:defRPr sz="1800"/>
            </a:lvl1pPr>
            <a:lvl2pPr algn="l">
              <a:defRPr sz="1800"/>
            </a:lvl2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26373E51-46F8-B446-A241-A5395388A9EB}"/>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B8BCFD4B-BF38-E841-868E-C9F3BBC7265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B688DCC-68B7-D349-B50E-BEE3CC1D87CA}"/>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570088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CL two column Image">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5400000" cy="2325802"/>
          </a:xfrm>
        </p:spPr>
        <p:txBody>
          <a:bodyPr/>
          <a:lstStyle>
            <a:lvl1pPr>
              <a:defRPr sz="3600" b="0"/>
            </a:lvl1pPr>
          </a:lstStyle>
          <a:p>
            <a:pPr lvl="0"/>
            <a:r>
              <a:rPr lang="en-GB"/>
              <a:t>Heading</a:t>
            </a:r>
          </a:p>
        </p:txBody>
      </p:sp>
      <p:sp>
        <p:nvSpPr>
          <p:cNvPr id="11" name="Text" descr="Text">
            <a:extLst>
              <a:ext uri="{FF2B5EF4-FFF2-40B4-BE49-F238E27FC236}">
                <a16:creationId xmlns:a16="http://schemas.microsoft.com/office/drawing/2014/main" id="{96CC15FA-5D3D-604E-8882-80A2838906CB}"/>
              </a:ext>
            </a:extLst>
          </p:cNvPr>
          <p:cNvSpPr>
            <a:spLocks noGrp="1"/>
          </p:cNvSpPr>
          <p:nvPr>
            <p:ph type="body" sz="quarter" idx="13"/>
          </p:nvPr>
        </p:nvSpPr>
        <p:spPr>
          <a:xfrm>
            <a:off x="360000" y="3618500"/>
            <a:ext cx="5399088" cy="2617200"/>
          </a:xfrm>
        </p:spPr>
        <p:txBody>
          <a:bodyPr/>
          <a:lstStyle>
            <a:lvl1pPr marL="180975" marR="0" indent="-18097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1800"/>
            </a:lvl1pPr>
          </a:lstStyle>
          <a:p>
            <a:pPr lvl="0"/>
            <a:r>
              <a:rPr lang="en-US"/>
              <a:t>Edit Master text styles</a:t>
            </a:r>
          </a:p>
        </p:txBody>
      </p:sp>
      <p:sp>
        <p:nvSpPr>
          <p:cNvPr id="7" name="Picture" descr="Image">
            <a:extLst>
              <a:ext uri="{FF2B5EF4-FFF2-40B4-BE49-F238E27FC236}">
                <a16:creationId xmlns:a16="http://schemas.microsoft.com/office/drawing/2014/main" id="{C443FA27-F0DB-1840-998D-206100BED38F}"/>
              </a:ext>
            </a:extLst>
          </p:cNvPr>
          <p:cNvSpPr>
            <a:spLocks noGrp="1"/>
          </p:cNvSpPr>
          <p:nvPr>
            <p:ph type="pic" sz="quarter" idx="18" hasCustomPrompt="1"/>
          </p:nvPr>
        </p:nvSpPr>
        <p:spPr>
          <a:xfrm>
            <a:off x="5940000" y="900000"/>
            <a:ext cx="5400000" cy="5344683"/>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854593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CL three column image">
    <p:spTree>
      <p:nvGrpSpPr>
        <p:cNvPr id="1" name=""/>
        <p:cNvGrpSpPr/>
        <p:nvPr/>
      </p:nvGrpSpPr>
      <p:grpSpPr>
        <a:xfrm>
          <a:off x="0" y="0"/>
          <a:ext cx="0" cy="0"/>
          <a:chOff x="0" y="0"/>
          <a:chExt cx="0" cy="0"/>
        </a:xfrm>
      </p:grpSpPr>
      <p:sp>
        <p:nvSpPr>
          <p:cNvPr id="12" name="Picture" descr="Image">
            <a:extLst>
              <a:ext uri="{FF2B5EF4-FFF2-40B4-BE49-F238E27FC236}">
                <a16:creationId xmlns:a16="http://schemas.microsoft.com/office/drawing/2014/main" id="{935F83AB-29A1-EF49-B6EC-5214A87545D5}"/>
              </a:ext>
            </a:extLst>
          </p:cNvPr>
          <p:cNvSpPr>
            <a:spLocks noGrp="1"/>
          </p:cNvSpPr>
          <p:nvPr>
            <p:ph type="pic" sz="quarter" idx="16" hasCustomPrompt="1"/>
          </p:nvPr>
        </p:nvSpPr>
        <p:spPr>
          <a:xfrm>
            <a:off x="360000" y="900000"/>
            <a:ext cx="3420000" cy="2880000"/>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8" name="Text" descr="Text">
            <a:extLst>
              <a:ext uri="{FF2B5EF4-FFF2-40B4-BE49-F238E27FC236}">
                <a16:creationId xmlns:a16="http://schemas.microsoft.com/office/drawing/2014/main" id="{83D66963-CB2B-4B4F-BCF3-CFD7FD192F0F}"/>
              </a:ext>
            </a:extLst>
          </p:cNvPr>
          <p:cNvSpPr>
            <a:spLocks noGrp="1"/>
          </p:cNvSpPr>
          <p:nvPr>
            <p:ph type="body" sz="quarter" idx="13"/>
          </p:nvPr>
        </p:nvSpPr>
        <p:spPr>
          <a:xfrm>
            <a:off x="360000" y="4017600"/>
            <a:ext cx="3420000" cy="2304000"/>
          </a:xfrm>
        </p:spPr>
        <p:txBody>
          <a:bodyPr/>
          <a:lstStyle>
            <a:lvl1pPr marL="180975" indent="-169863">
              <a:tabLst/>
              <a:defRPr sz="1800"/>
            </a:lvl1pPr>
          </a:lstStyle>
          <a:p>
            <a:pPr lvl="0"/>
            <a:r>
              <a:rPr lang="en-US"/>
              <a:t>Edit Master text styles</a:t>
            </a:r>
          </a:p>
        </p:txBody>
      </p:sp>
      <p:sp>
        <p:nvSpPr>
          <p:cNvPr id="13" name="Picture" descr="Image">
            <a:extLst>
              <a:ext uri="{FF2B5EF4-FFF2-40B4-BE49-F238E27FC236}">
                <a16:creationId xmlns:a16="http://schemas.microsoft.com/office/drawing/2014/main" id="{E95E3DE4-2C02-DF4D-871A-130A912A3EB7}"/>
              </a:ext>
            </a:extLst>
          </p:cNvPr>
          <p:cNvSpPr>
            <a:spLocks noGrp="1"/>
          </p:cNvSpPr>
          <p:nvPr>
            <p:ph type="pic" sz="quarter" idx="17" hasCustomPrompt="1"/>
          </p:nvPr>
        </p:nvSpPr>
        <p:spPr>
          <a:xfrm>
            <a:off x="4295800" y="900000"/>
            <a:ext cx="3420000" cy="2880000"/>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10" name="Text" descr="Text">
            <a:extLst>
              <a:ext uri="{FF2B5EF4-FFF2-40B4-BE49-F238E27FC236}">
                <a16:creationId xmlns:a16="http://schemas.microsoft.com/office/drawing/2014/main" id="{F7085F07-56B0-4443-841E-8375628232BD}"/>
              </a:ext>
            </a:extLst>
          </p:cNvPr>
          <p:cNvSpPr>
            <a:spLocks noGrp="1"/>
          </p:cNvSpPr>
          <p:nvPr>
            <p:ph type="body" sz="quarter" idx="14"/>
          </p:nvPr>
        </p:nvSpPr>
        <p:spPr>
          <a:xfrm>
            <a:off x="4320000" y="4017600"/>
            <a:ext cx="3420000" cy="2304000"/>
          </a:xfrm>
        </p:spPr>
        <p:txBody>
          <a:bodyPr/>
          <a:lstStyle>
            <a:lvl1pPr marL="180975" indent="-169863">
              <a:tabLst/>
              <a:defRPr sz="1800"/>
            </a:lvl1pPr>
          </a:lstStyle>
          <a:p>
            <a:pPr lvl="0"/>
            <a:r>
              <a:rPr lang="en-US"/>
              <a:t>Edit Master text styles</a:t>
            </a:r>
          </a:p>
        </p:txBody>
      </p:sp>
      <p:sp>
        <p:nvSpPr>
          <p:cNvPr id="15" name="Picture" descr="Image">
            <a:extLst>
              <a:ext uri="{FF2B5EF4-FFF2-40B4-BE49-F238E27FC236}">
                <a16:creationId xmlns:a16="http://schemas.microsoft.com/office/drawing/2014/main" id="{08A0AD7D-724B-E44B-89BE-D93B46E6BC83}"/>
              </a:ext>
            </a:extLst>
          </p:cNvPr>
          <p:cNvSpPr>
            <a:spLocks noGrp="1"/>
          </p:cNvSpPr>
          <p:nvPr>
            <p:ph type="pic" sz="quarter" idx="18" hasCustomPrompt="1"/>
          </p:nvPr>
        </p:nvSpPr>
        <p:spPr>
          <a:xfrm>
            <a:off x="8256240" y="900000"/>
            <a:ext cx="3420000" cy="2880000"/>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11" name="Text" descr="Text">
            <a:extLst>
              <a:ext uri="{FF2B5EF4-FFF2-40B4-BE49-F238E27FC236}">
                <a16:creationId xmlns:a16="http://schemas.microsoft.com/office/drawing/2014/main" id="{BB07EA65-C349-F04B-BF09-CC2483489C50}"/>
              </a:ext>
            </a:extLst>
          </p:cNvPr>
          <p:cNvSpPr>
            <a:spLocks noGrp="1"/>
          </p:cNvSpPr>
          <p:nvPr>
            <p:ph type="body" sz="quarter" idx="15"/>
          </p:nvPr>
        </p:nvSpPr>
        <p:spPr>
          <a:xfrm>
            <a:off x="8280218" y="4017600"/>
            <a:ext cx="3420000" cy="2304000"/>
          </a:xfrm>
        </p:spPr>
        <p:txBody>
          <a:bodyPr/>
          <a:lstStyle>
            <a:lvl1pPr marL="180975" indent="-169863">
              <a:tabLst/>
              <a:defRPr sz="1800"/>
            </a:lvl1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417621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CL Table">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1" name="Table" descr="Text / Table">
            <a:extLst>
              <a:ext uri="{FF2B5EF4-FFF2-40B4-BE49-F238E27FC236}">
                <a16:creationId xmlns:a16="http://schemas.microsoft.com/office/drawing/2014/main" id="{4DEFD8C9-6C2B-9C49-9F6F-5A35A2B747AF}"/>
              </a:ext>
            </a:extLst>
          </p:cNvPr>
          <p:cNvSpPr>
            <a:spLocks noGrp="1"/>
          </p:cNvSpPr>
          <p:nvPr>
            <p:ph type="tbl" sz="quarter" idx="14" hasCustomPrompt="1"/>
          </p:nvPr>
        </p:nvSpPr>
        <p:spPr>
          <a:xfrm>
            <a:off x="360363" y="2286001"/>
            <a:ext cx="11553825" cy="4073524"/>
          </a:xfrm>
        </p:spPr>
        <p:txBody>
          <a:bodyPr/>
          <a:lstStyle/>
          <a:p>
            <a:r>
              <a:rPr lang="en-GB"/>
              <a:t>Click to add table</a:t>
            </a:r>
            <a:endParaRPr lang="en-US"/>
          </a:p>
        </p:txBody>
      </p:sp>
      <p:sp>
        <p:nvSpPr>
          <p:cNvPr id="8" name="Text">
            <a:extLst>
              <a:ext uri="{FF2B5EF4-FFF2-40B4-BE49-F238E27FC236}">
                <a16:creationId xmlns:a16="http://schemas.microsoft.com/office/drawing/2014/main" id="{D31E44D0-02C4-914B-B5F4-F5B0F5862CBB}"/>
              </a:ext>
            </a:extLst>
          </p:cNvPr>
          <p:cNvSpPr>
            <a:spLocks noGrp="1"/>
          </p:cNvSpPr>
          <p:nvPr>
            <p:ph type="body" sz="quarter" idx="15"/>
          </p:nvPr>
        </p:nvSpPr>
        <p:spPr>
          <a:xfrm>
            <a:off x="9366454" y="2414430"/>
            <a:ext cx="2557322" cy="2623913"/>
          </a:xfrm>
        </p:spPr>
        <p:txBody>
          <a:bodyPr/>
          <a:lstStyle>
            <a:lvl1pPr marL="180975" indent="-169863">
              <a:tabLst/>
              <a:defRPr sz="1800"/>
            </a:lvl1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4037402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UCL Table 2">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7" name="Table" descr="Text / Table">
            <a:extLst>
              <a:ext uri="{FF2B5EF4-FFF2-40B4-BE49-F238E27FC236}">
                <a16:creationId xmlns:a16="http://schemas.microsoft.com/office/drawing/2014/main" id="{01422A73-1E05-8B44-93EA-70AD3FCEEC9E}"/>
              </a:ext>
            </a:extLst>
          </p:cNvPr>
          <p:cNvSpPr>
            <a:spLocks noGrp="1"/>
          </p:cNvSpPr>
          <p:nvPr>
            <p:ph type="tbl" sz="quarter" idx="14" hasCustomPrompt="1"/>
          </p:nvPr>
        </p:nvSpPr>
        <p:spPr>
          <a:xfrm>
            <a:off x="360363" y="2286001"/>
            <a:ext cx="11553825" cy="4073524"/>
          </a:xfrm>
        </p:spPr>
        <p:txBody>
          <a:bodyPr/>
          <a:lstStyle/>
          <a:p>
            <a:r>
              <a:rPr lang="en-GB"/>
              <a:t>Click to add table</a:t>
            </a:r>
            <a:endParaRPr lang="en-US"/>
          </a:p>
        </p:txBody>
      </p:sp>
      <p:sp>
        <p:nvSpPr>
          <p:cNvPr id="9" name="Text">
            <a:extLst>
              <a:ext uri="{FF2B5EF4-FFF2-40B4-BE49-F238E27FC236}">
                <a16:creationId xmlns:a16="http://schemas.microsoft.com/office/drawing/2014/main" id="{AD015BAE-CDFB-0848-8398-8E01CAEBAAEC}"/>
              </a:ext>
            </a:extLst>
          </p:cNvPr>
          <p:cNvSpPr>
            <a:spLocks noGrp="1"/>
          </p:cNvSpPr>
          <p:nvPr>
            <p:ph type="body" sz="quarter" idx="13"/>
          </p:nvPr>
        </p:nvSpPr>
        <p:spPr>
          <a:xfrm>
            <a:off x="360000" y="3451091"/>
            <a:ext cx="2610000" cy="2894291"/>
          </a:xfrm>
          <a:noFill/>
        </p:spPr>
        <p:txBody>
          <a:bodyPr lIns="0" tIns="0" rIns="0" bIns="0"/>
          <a:lstStyle>
            <a:lvl1pPr>
              <a:defRPr sz="1800"/>
            </a:lvl1pPr>
            <a:lvl2pPr>
              <a:buFontTx/>
              <a:buNone/>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83764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7C48-698A-F8F7-9253-E17411E7B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4A7EEF-F9BE-B557-723B-FD67D18DE6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25089-FC86-9378-C136-BA3DDF52DA18}"/>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5" name="Footer Placeholder 4">
            <a:extLst>
              <a:ext uri="{FF2B5EF4-FFF2-40B4-BE49-F238E27FC236}">
                <a16:creationId xmlns:a16="http://schemas.microsoft.com/office/drawing/2014/main" id="{F952F239-C2FF-87E7-C679-3A15B3961E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4EC439-6B23-73F4-CA89-510444956669}"/>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169597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UCL Contact 2 column ">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GB"/>
              <a:t>Useful links &amp; contact details</a:t>
            </a:r>
            <a:endParaRPr lang="en-US"/>
          </a:p>
        </p:txBody>
      </p:sp>
      <p:sp>
        <p:nvSpPr>
          <p:cNvPr id="21" name="Text" descr="Text">
            <a:extLst>
              <a:ext uri="{FF2B5EF4-FFF2-40B4-BE49-F238E27FC236}">
                <a16:creationId xmlns:a16="http://schemas.microsoft.com/office/drawing/2014/main" id="{82579D70-1A08-DC42-8CE8-ACA8360A7F42}"/>
              </a:ext>
            </a:extLst>
          </p:cNvPr>
          <p:cNvSpPr>
            <a:spLocks noGrp="1"/>
          </p:cNvSpPr>
          <p:nvPr>
            <p:ph type="body" sz="quarter" idx="13"/>
          </p:nvPr>
        </p:nvSpPr>
        <p:spPr>
          <a:xfrm>
            <a:off x="360000" y="2412000"/>
            <a:ext cx="5399088" cy="3600000"/>
          </a:xfrm>
        </p:spPr>
        <p:txBody>
          <a:bodyPr/>
          <a:lstStyle>
            <a:lvl1pPr marL="180975" indent="-169863">
              <a:tabLst/>
              <a:defRPr sz="2400">
                <a:latin typeface="+mn-lt"/>
              </a:defRPr>
            </a:lvl1pPr>
          </a:lstStyle>
          <a:p>
            <a:pPr lvl="0"/>
            <a:r>
              <a:rPr lang="en-US"/>
              <a:t>Edit Master text styles</a:t>
            </a:r>
          </a:p>
        </p:txBody>
      </p:sp>
      <p:sp>
        <p:nvSpPr>
          <p:cNvPr id="22" name="Text" descr="Text">
            <a:extLst>
              <a:ext uri="{FF2B5EF4-FFF2-40B4-BE49-F238E27FC236}">
                <a16:creationId xmlns:a16="http://schemas.microsoft.com/office/drawing/2014/main" id="{82B359B7-CB0C-544C-88EE-891FC732EECE}"/>
              </a:ext>
            </a:extLst>
          </p:cNvPr>
          <p:cNvSpPr>
            <a:spLocks noGrp="1"/>
          </p:cNvSpPr>
          <p:nvPr>
            <p:ph type="body" sz="quarter" idx="14"/>
          </p:nvPr>
        </p:nvSpPr>
        <p:spPr>
          <a:xfrm>
            <a:off x="5940000" y="2412000"/>
            <a:ext cx="5399088" cy="3600000"/>
          </a:xfrm>
        </p:spPr>
        <p:txBody>
          <a:bodyPr/>
          <a:lstStyle>
            <a:lvl1pPr marL="180975" indent="-169863">
              <a:tabLst/>
              <a:defRPr sz="2400">
                <a:latin typeface="+mn-lt"/>
              </a:defRPr>
            </a:lvl1pPr>
          </a:lstStyle>
          <a:p>
            <a:pPr lvl="0"/>
            <a:r>
              <a:rPr lang="en-US" sz="2400">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9/28/2023</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1315885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488A9-DF5C-7B4C-6F9F-2AD64D532D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B439D2-59C1-9968-78E0-9D0F63334A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E3038F-867D-1A8E-BD0B-4906C35D4349}"/>
              </a:ext>
            </a:extLst>
          </p:cNvPr>
          <p:cNvSpPr>
            <a:spLocks noGrp="1"/>
          </p:cNvSpPr>
          <p:nvPr>
            <p:ph type="dt" sz="half" idx="10"/>
          </p:nvPr>
        </p:nvSpPr>
        <p:spPr/>
        <p:txBody>
          <a:bodyPr/>
          <a:lstStyle/>
          <a:p>
            <a:fld id="{112EA783-3769-4CE8-9515-791033D87F9F}" type="datetimeFigureOut">
              <a:rPr lang="en-GB" smtClean="0"/>
              <a:t>28/09/2023</a:t>
            </a:fld>
            <a:endParaRPr lang="en-GB"/>
          </a:p>
        </p:txBody>
      </p:sp>
      <p:sp>
        <p:nvSpPr>
          <p:cNvPr id="5" name="Footer Placeholder 4">
            <a:extLst>
              <a:ext uri="{FF2B5EF4-FFF2-40B4-BE49-F238E27FC236}">
                <a16:creationId xmlns:a16="http://schemas.microsoft.com/office/drawing/2014/main" id="{D7F2580D-EB56-AAE0-5880-D3C8979EDC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9132AD-B2CD-F5A4-8793-5A439F3DABAE}"/>
              </a:ext>
            </a:extLst>
          </p:cNvPr>
          <p:cNvSpPr>
            <a:spLocks noGrp="1"/>
          </p:cNvSpPr>
          <p:nvPr>
            <p:ph type="sldNum" sz="quarter" idx="12"/>
          </p:nvPr>
        </p:nvSpPr>
        <p:spPr/>
        <p:txBody>
          <a:bodyPr/>
          <a:lstStyle/>
          <a:p>
            <a:fld id="{F37E0603-2926-4F53-97A9-90B29F2EC017}" type="slidenum">
              <a:rPr lang="en-GB" smtClean="0"/>
              <a:t>‹#›</a:t>
            </a:fld>
            <a:endParaRPr lang="en-GB"/>
          </a:p>
        </p:txBody>
      </p:sp>
    </p:spTree>
    <p:extLst>
      <p:ext uri="{BB962C8B-B14F-4D97-AF65-F5344CB8AC3E}">
        <p14:creationId xmlns:p14="http://schemas.microsoft.com/office/powerpoint/2010/main" val="3452295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5AF2-F50F-DF43-A7A2-9651807D81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FC16F6-BB92-BB31-D96C-B1CA88804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94BC29-D7FE-8696-2BAD-00082E24E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7BCC9-478E-A0B3-B82D-8754176ADC6A}"/>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6" name="Footer Placeholder 5">
            <a:extLst>
              <a:ext uri="{FF2B5EF4-FFF2-40B4-BE49-F238E27FC236}">
                <a16:creationId xmlns:a16="http://schemas.microsoft.com/office/drawing/2014/main" id="{F0DB7141-5A0C-0792-E40E-7E726A4631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04D354-5BDD-F981-A1B7-6EB60C82FBA9}"/>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208942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5AE1-2750-B0A0-2D5B-2403CE86748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B8A683-B7D3-56E1-9E2F-E1E1D69105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BD59BC-8441-8EC5-97CD-07F5F777B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69BE96-684A-1553-C119-A5B520B61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8D8698-123E-AB02-2982-83C4903149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3C672E-8ED7-AB2F-F98B-6BDF428EAF89}"/>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8" name="Footer Placeholder 7">
            <a:extLst>
              <a:ext uri="{FF2B5EF4-FFF2-40B4-BE49-F238E27FC236}">
                <a16:creationId xmlns:a16="http://schemas.microsoft.com/office/drawing/2014/main" id="{B7C9423A-9689-CDD3-8678-656108EAA6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36F4E6-747D-428D-A5E8-D81A6F31FA2B}"/>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110626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5F25-D6A8-D88C-8291-CBE8F3192D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70F09F-46C3-82A1-9B87-1F40387E591E}"/>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4" name="Footer Placeholder 3">
            <a:extLst>
              <a:ext uri="{FF2B5EF4-FFF2-40B4-BE49-F238E27FC236}">
                <a16:creationId xmlns:a16="http://schemas.microsoft.com/office/drawing/2014/main" id="{9CD75656-D91B-40EC-36C1-04EF8D5B21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074689-A4F7-D0F7-791D-746EA6232B61}"/>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163259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66EC8-35ED-9558-E4DE-7691056E151E}"/>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3" name="Footer Placeholder 2">
            <a:extLst>
              <a:ext uri="{FF2B5EF4-FFF2-40B4-BE49-F238E27FC236}">
                <a16:creationId xmlns:a16="http://schemas.microsoft.com/office/drawing/2014/main" id="{EF61BFDA-C271-C789-42EB-7F17110B2C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ED2919-86A3-DAE0-DEC6-9B2B471B6939}"/>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55567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8F65-0EE1-FBF9-5CC6-2D66EAA88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280F35-5ABF-BAF6-0AF8-D133259B2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D4DD16-0F34-D319-CEFD-0BCF29C92B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B2E5FA-16B5-4AC6-221A-311F8BC80FB8}"/>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6" name="Footer Placeholder 5">
            <a:extLst>
              <a:ext uri="{FF2B5EF4-FFF2-40B4-BE49-F238E27FC236}">
                <a16:creationId xmlns:a16="http://schemas.microsoft.com/office/drawing/2014/main" id="{213C63F7-4D4A-4CBD-097A-452CADA109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50A88-663E-2AFD-6F61-36E7D8B8585E}"/>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1764375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5C18-5137-635B-A645-E7A27618D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469E8D-408F-2A09-8548-751C43AAD0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C5E54D-581B-31BA-8883-96A1B573A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F7499-EA58-0311-35E6-B6CAB7F6462A}"/>
              </a:ext>
            </a:extLst>
          </p:cNvPr>
          <p:cNvSpPr>
            <a:spLocks noGrp="1"/>
          </p:cNvSpPr>
          <p:nvPr>
            <p:ph type="dt" sz="half" idx="10"/>
          </p:nvPr>
        </p:nvSpPr>
        <p:spPr/>
        <p:txBody>
          <a:bodyPr/>
          <a:lstStyle/>
          <a:p>
            <a:fld id="{E4DBB2FD-C020-4F15-9BE8-CE42EFE0F69C}" type="datetimeFigureOut">
              <a:rPr lang="en-GB" smtClean="0"/>
              <a:t>28/09/2023</a:t>
            </a:fld>
            <a:endParaRPr lang="en-GB"/>
          </a:p>
        </p:txBody>
      </p:sp>
      <p:sp>
        <p:nvSpPr>
          <p:cNvPr id="6" name="Footer Placeholder 5">
            <a:extLst>
              <a:ext uri="{FF2B5EF4-FFF2-40B4-BE49-F238E27FC236}">
                <a16:creationId xmlns:a16="http://schemas.microsoft.com/office/drawing/2014/main" id="{58F63788-4F66-EF24-1879-C91E22DD66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3083B2-C906-334B-01FD-0A7CB45E6F91}"/>
              </a:ext>
            </a:extLst>
          </p:cNvPr>
          <p:cNvSpPr>
            <a:spLocks noGrp="1"/>
          </p:cNvSpPr>
          <p:nvPr>
            <p:ph type="sldNum" sz="quarter" idx="12"/>
          </p:nvPr>
        </p:nvSpPr>
        <p:spPr/>
        <p:txBody>
          <a:bodyPr/>
          <a:lstStyle/>
          <a:p>
            <a:fld id="{4AA2FB9C-EBAC-4DA2-ACBD-29D83011AA7F}" type="slidenum">
              <a:rPr lang="en-GB" smtClean="0"/>
              <a:t>‹#›</a:t>
            </a:fld>
            <a:endParaRPr lang="en-GB"/>
          </a:p>
        </p:txBody>
      </p:sp>
    </p:spTree>
    <p:extLst>
      <p:ext uri="{BB962C8B-B14F-4D97-AF65-F5344CB8AC3E}">
        <p14:creationId xmlns:p14="http://schemas.microsoft.com/office/powerpoint/2010/main" val="391926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AE740-9728-4DEE-B699-706456E56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EFAB9B-5F7B-FCF8-0A3A-0C3F276FE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A949A4-D9A8-0F03-9B15-E146B75E1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BB2FD-C020-4F15-9BE8-CE42EFE0F69C}" type="datetimeFigureOut">
              <a:rPr lang="en-GB" smtClean="0"/>
              <a:t>28/09/2023</a:t>
            </a:fld>
            <a:endParaRPr lang="en-GB"/>
          </a:p>
        </p:txBody>
      </p:sp>
      <p:sp>
        <p:nvSpPr>
          <p:cNvPr id="5" name="Footer Placeholder 4">
            <a:extLst>
              <a:ext uri="{FF2B5EF4-FFF2-40B4-BE49-F238E27FC236}">
                <a16:creationId xmlns:a16="http://schemas.microsoft.com/office/drawing/2014/main" id="{DED3EB58-442A-9CCA-EF1C-B536BA7DB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E7E7D2-985D-A278-6221-FDECD0565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2FB9C-EBAC-4DA2-ACBD-29D83011AA7F}" type="slidenum">
              <a:rPr lang="en-GB" smtClean="0"/>
              <a:t>‹#›</a:t>
            </a:fld>
            <a:endParaRPr lang="en-GB"/>
          </a:p>
        </p:txBody>
      </p:sp>
    </p:spTree>
    <p:extLst>
      <p:ext uri="{BB962C8B-B14F-4D97-AF65-F5344CB8AC3E}">
        <p14:creationId xmlns:p14="http://schemas.microsoft.com/office/powerpoint/2010/main" val="2200664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UCL branding brackground">
            <a:extLst>
              <a:ext uri="{FF2B5EF4-FFF2-40B4-BE49-F238E27FC236}">
                <a16:creationId xmlns:a16="http://schemas.microsoft.com/office/drawing/2014/main" id="{66A102D5-ABE3-9744-AE9F-9AF93B04BE78}"/>
              </a:ext>
              <a:ext uri="{C183D7F6-B498-43B3-948B-1728B52AA6E4}">
                <adec:decorative xmlns:adec="http://schemas.microsoft.com/office/drawing/2017/decorative" val="1"/>
              </a:ext>
            </a:extLst>
          </p:cNvPr>
          <p:cNvSpPr/>
          <p:nvPr/>
        </p:nvSpPr>
        <p:spPr>
          <a:xfrm>
            <a:off x="0" y="0"/>
            <a:ext cx="12192000" cy="6641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UCL Brandi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5073" cy="545593"/>
          </a:xfrm>
          <a:prstGeom prst="rect">
            <a:avLst/>
          </a:prstGeom>
        </p:spPr>
      </p:pic>
      <p:sp>
        <p:nvSpPr>
          <p:cNvPr id="1026" name="Title Headline" descr="Headline">
            <a:extLst>
              <a:ext uri="{FF2B5EF4-FFF2-40B4-BE49-F238E27FC236}">
                <a16:creationId xmlns:a16="http://schemas.microsoft.com/office/drawing/2014/main" id="{1389B5D6-B2B6-B044-8F75-8C9E18FFF8EF}"/>
              </a:ext>
            </a:extLst>
          </p:cNvPr>
          <p:cNvSpPr>
            <a:spLocks noGrp="1" noChangeArrowheads="1"/>
          </p:cNvSpPr>
          <p:nvPr>
            <p:ph type="title"/>
          </p:nvPr>
        </p:nvSpPr>
        <p:spPr bwMode="auto">
          <a:xfrm>
            <a:off x="360000" y="899999"/>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Main headline</a:t>
            </a:r>
            <a:r>
              <a:rPr lang="en-GB" altLang="en-US"/>
              <a:t>, Arial 44pt bold</a:t>
            </a:r>
            <a:endParaRPr lang="en-US" altLang="en-US"/>
          </a:p>
        </p:txBody>
      </p:sp>
      <p:sp>
        <p:nvSpPr>
          <p:cNvPr id="1027" name="Text" descr="Main text">
            <a:extLst>
              <a:ext uri="{FF2B5EF4-FFF2-40B4-BE49-F238E27FC236}">
                <a16:creationId xmlns:a16="http://schemas.microsoft.com/office/drawing/2014/main" id="{840A67E7-10FC-DE4B-8222-DBD366537BA8}"/>
              </a:ext>
            </a:extLst>
          </p:cNvPr>
          <p:cNvSpPr>
            <a:spLocks noGrp="1" noChangeArrowheads="1"/>
          </p:cNvSpPr>
          <p:nvPr>
            <p:ph type="body" idx="1"/>
          </p:nvPr>
        </p:nvSpPr>
        <p:spPr bwMode="auto">
          <a:xfrm>
            <a:off x="360000" y="2376000"/>
            <a:ext cx="10800690"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4"/>
            <a:endParaRPr lang="en-US"/>
          </a:p>
        </p:txBody>
      </p:sp>
      <p:sp>
        <p:nvSpPr>
          <p:cNvPr id="4" name="Date " descr="Date">
            <a:extLst>
              <a:ext uri="{FF2B5EF4-FFF2-40B4-BE49-F238E27FC236}">
                <a16:creationId xmlns:a16="http://schemas.microsoft.com/office/drawing/2014/main" id="{BC7573E6-5C96-F54E-8C6A-D81E27BE4948}"/>
              </a:ext>
            </a:extLst>
          </p:cNvPr>
          <p:cNvSpPr>
            <a:spLocks noGrp="1"/>
          </p:cNvSpPr>
          <p:nvPr>
            <p:ph type="dt" sz="half" idx="2"/>
          </p:nvPr>
        </p:nvSpPr>
        <p:spPr>
          <a:xfrm>
            <a:off x="362211" y="6480000"/>
            <a:ext cx="2743200" cy="360000"/>
          </a:xfrm>
          <a:prstGeom prst="rect">
            <a:avLst/>
          </a:prstGeom>
        </p:spPr>
        <p:txBody>
          <a:bodyPr vert="horz" lIns="0" tIns="0" rIns="0" bIns="0" rtlCol="0" anchor="t" anchorCtr="0"/>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6478F44-CA4B-8F47-8400-2C19AC9A20AB}" type="datetimeFigureOut">
              <a:rPr lang="en-US" smtClean="0"/>
              <a:pPr>
                <a:defRPr/>
              </a:pPr>
              <a:t>9/28/2023</a:t>
            </a:fld>
            <a:endParaRPr lang="en-US"/>
          </a:p>
        </p:txBody>
      </p:sp>
      <p:sp>
        <p:nvSpPr>
          <p:cNvPr id="5" name="Footer " descr="Footer title">
            <a:extLst>
              <a:ext uri="{FF2B5EF4-FFF2-40B4-BE49-F238E27FC236}">
                <a16:creationId xmlns:a16="http://schemas.microsoft.com/office/drawing/2014/main" id="{1B01C4CC-C66F-714D-B313-340C31FA703F}"/>
              </a:ext>
            </a:extLst>
          </p:cNvPr>
          <p:cNvSpPr>
            <a:spLocks noGrp="1"/>
          </p:cNvSpPr>
          <p:nvPr>
            <p:ph type="ftr" sz="quarter" idx="3"/>
          </p:nvPr>
        </p:nvSpPr>
        <p:spPr>
          <a:xfrm>
            <a:off x="4320000" y="6480000"/>
            <a:ext cx="6480000" cy="360000"/>
          </a:xfrm>
          <a:prstGeom prst="rect">
            <a:avLst/>
          </a:prstGeom>
        </p:spPr>
        <p:txBody>
          <a:bodyPr vert="horz" lIns="0" tIns="0" rIns="0" bIns="0" rtlCol="0" anchor="t" anchorCtr="0"/>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descr="Page number">
            <a:extLst>
              <a:ext uri="{FF2B5EF4-FFF2-40B4-BE49-F238E27FC236}">
                <a16:creationId xmlns:a16="http://schemas.microsoft.com/office/drawing/2014/main" id="{D2C68658-D4C2-394E-8334-67AC9BE3F122}"/>
              </a:ext>
            </a:extLst>
          </p:cNvPr>
          <p:cNvSpPr>
            <a:spLocks noGrp="1"/>
          </p:cNvSpPr>
          <p:nvPr>
            <p:ph type="sldNum" sz="quarter" idx="4"/>
          </p:nvPr>
        </p:nvSpPr>
        <p:spPr>
          <a:xfrm>
            <a:off x="11123111" y="6480000"/>
            <a:ext cx="769307" cy="269918"/>
          </a:xfrm>
          <a:prstGeom prst="rect">
            <a:avLst/>
          </a:prstGeom>
        </p:spPr>
        <p:txBody>
          <a:bodyPr vert="horz" lIns="0" tIns="0" rIns="0" bIns="0" rtlCol="0" anchor="t" anchorCtr="0"/>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608126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2250" marR="0" indent="-211138" algn="l" defTabSz="914400" rtl="0" eaLnBrk="1" fontAlgn="base" latinLnBrk="0" hangingPunct="1">
        <a:lnSpc>
          <a:spcPct val="100000"/>
        </a:lnSpc>
        <a:spcBef>
          <a:spcPts val="1000"/>
        </a:spcBef>
        <a:spcAft>
          <a:spcPct val="0"/>
        </a:spcAft>
        <a:buClrTx/>
        <a:buSzPct val="80000"/>
        <a:buFont typeface="Arial" panose="020B0604020202020204" pitchFamily="34" charset="0"/>
        <a:buChar char="•"/>
        <a:tabLst/>
        <a:defRPr sz="3600" kern="1200" baseline="0">
          <a:solidFill>
            <a:schemeClr val="tx1"/>
          </a:solidFill>
          <a:latin typeface="+mn-lt"/>
          <a:ea typeface="+mn-ea"/>
          <a:cs typeface="+mn-cs"/>
        </a:defRPr>
      </a:lvl1pPr>
      <a:lvl2pPr marL="222250" indent="-211138" algn="l" rtl="0" eaLnBrk="1" fontAlgn="base" hangingPunct="1">
        <a:lnSpc>
          <a:spcPct val="100000"/>
        </a:lnSpc>
        <a:spcBef>
          <a:spcPts val="0"/>
        </a:spcBef>
        <a:spcAft>
          <a:spcPct val="0"/>
        </a:spcAft>
        <a:buSzPct val="80000"/>
        <a:buFont typeface="Arial" panose="020B0604020202020204" pitchFamily="34" charset="0"/>
        <a:buChar char="•"/>
        <a:tabLst/>
        <a:defRPr sz="2400" kern="1200">
          <a:solidFill>
            <a:schemeClr val="tx1"/>
          </a:solidFill>
          <a:latin typeface="+mn-lt"/>
          <a:ea typeface="+mn-ea"/>
          <a:cs typeface="+mn-cs"/>
        </a:defRPr>
      </a:lvl2pPr>
      <a:lvl3pPr marL="222250" indent="-211138" algn="l" rtl="0" eaLnBrk="1" fontAlgn="base" hangingPunct="1">
        <a:lnSpc>
          <a:spcPct val="100000"/>
        </a:lnSpc>
        <a:spcBef>
          <a:spcPts val="500"/>
        </a:spcBef>
        <a:spcAft>
          <a:spcPct val="0"/>
        </a:spcAft>
        <a:buSzPct val="80000"/>
        <a:buFont typeface="Arial" panose="020B0604020202020204" pitchFamily="34" charset="0"/>
        <a:buChar char="•"/>
        <a:tabLst/>
        <a:defRPr sz="1800" kern="1200" baseline="0">
          <a:solidFill>
            <a:schemeClr val="tx1"/>
          </a:solidFill>
          <a:latin typeface="+mn-lt"/>
          <a:ea typeface="+mn-ea"/>
          <a:cs typeface="+mn-cs"/>
        </a:defRPr>
      </a:lvl3pPr>
      <a:lvl4pPr marL="11112" marR="0" indent="0" algn="l" defTabSz="914400" rtl="0" eaLnBrk="1" fontAlgn="base" latinLnBrk="0" hangingPunct="1">
        <a:lnSpc>
          <a:spcPct val="100000"/>
        </a:lnSpc>
        <a:spcBef>
          <a:spcPts val="500"/>
        </a:spcBef>
        <a:spcAft>
          <a:spcPct val="0"/>
        </a:spcAft>
        <a:buClrTx/>
        <a:buSzPct val="80000"/>
        <a:buFont typeface="Arial" panose="020B0604020202020204" pitchFamily="34" charset="0"/>
        <a:buNone/>
        <a:tabLst/>
        <a:defRPr kern="1200">
          <a:solidFill>
            <a:schemeClr val="tx1"/>
          </a:solidFill>
          <a:latin typeface="+mn-lt"/>
          <a:ea typeface="+mn-ea"/>
          <a:cs typeface="+mn-cs"/>
        </a:defRPr>
      </a:lvl4pPr>
      <a:lvl5pPr marL="180975" marR="0" indent="-180975" algn="l" defTabSz="914400" rtl="0" eaLnBrk="1" fontAlgn="base" latinLnBrk="0" hangingPunct="1">
        <a:lnSpc>
          <a:spcPct val="100000"/>
        </a:lnSpc>
        <a:spcBef>
          <a:spcPts val="500"/>
        </a:spcBef>
        <a:spcAft>
          <a:spcPct val="0"/>
        </a:spcAft>
        <a:buClrTx/>
        <a:buSzPct val="80000"/>
        <a:buFont typeface="Arial" panose="020B0604020202020204" pitchFamily="34" charset="0"/>
        <a:buChar char="•"/>
        <a:tabLs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a:t>Behavioural Science and health</a:t>
            </a:r>
          </a:p>
        </p:txBody>
      </p:sp>
      <p:sp>
        <p:nvSpPr>
          <p:cNvPr id="5" name="Title 4" descr="Heading"/>
          <p:cNvSpPr>
            <a:spLocks noGrp="1"/>
          </p:cNvSpPr>
          <p:nvPr>
            <p:ph type="title"/>
          </p:nvPr>
        </p:nvSpPr>
        <p:spPr>
          <a:xfrm>
            <a:off x="81188" y="2712146"/>
            <a:ext cx="8615137" cy="2044889"/>
          </a:xfrm>
        </p:spPr>
        <p:txBody>
          <a:bodyPr>
            <a:noAutofit/>
          </a:bodyPr>
          <a:lstStyle/>
          <a:p>
            <a:r>
              <a:rPr lang="en-GB" sz="5400" b="1"/>
              <a:t>Developing a contextually-specific, digital intervention for alcohol reduction</a:t>
            </a:r>
            <a:br>
              <a:rPr lang="en-GB" sz="3600"/>
            </a:br>
            <a:br>
              <a:rPr lang="en-GB" sz="3600"/>
            </a:br>
            <a:r>
              <a:rPr lang="en-GB" sz="2800"/>
              <a:t>Dr Melissa Oldham</a:t>
            </a:r>
            <a:endParaRPr lang="en-GB" sz="3600"/>
          </a:p>
        </p:txBody>
      </p:sp>
      <p:pic>
        <p:nvPicPr>
          <p:cNvPr id="2" name="Picture 1">
            <a:extLst>
              <a:ext uri="{FF2B5EF4-FFF2-40B4-BE49-F238E27FC236}">
                <a16:creationId xmlns:a16="http://schemas.microsoft.com/office/drawing/2014/main" id="{040349FD-DFEA-990C-D58D-2C21F2DCB2A3}"/>
              </a:ext>
            </a:extLst>
          </p:cNvPr>
          <p:cNvPicPr>
            <a:picLocks noChangeAspect="1"/>
          </p:cNvPicPr>
          <p:nvPr/>
        </p:nvPicPr>
        <p:blipFill>
          <a:blip r:embed="rId3"/>
          <a:stretch>
            <a:fillRect/>
          </a:stretch>
        </p:blipFill>
        <p:spPr>
          <a:xfrm>
            <a:off x="9163050" y="1341028"/>
            <a:ext cx="3028950" cy="5516971"/>
          </a:xfrm>
          <a:prstGeom prst="rect">
            <a:avLst/>
          </a:prstGeom>
        </p:spPr>
      </p:pic>
    </p:spTree>
    <p:extLst>
      <p:ext uri="{BB962C8B-B14F-4D97-AF65-F5344CB8AC3E}">
        <p14:creationId xmlns:p14="http://schemas.microsoft.com/office/powerpoint/2010/main" val="166567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5EDE-76D0-BD0A-BF5D-B7A389FC112A}"/>
              </a:ext>
            </a:extLst>
          </p:cNvPr>
          <p:cNvSpPr>
            <a:spLocks noGrp="1"/>
          </p:cNvSpPr>
          <p:nvPr>
            <p:ph type="title"/>
          </p:nvPr>
        </p:nvSpPr>
        <p:spPr/>
        <p:txBody>
          <a:bodyPr/>
          <a:lstStyle/>
          <a:p>
            <a:r>
              <a:rPr lang="en-US"/>
              <a:t>To achieve this we need to….</a:t>
            </a:r>
            <a:endParaRPr lang="en-GB"/>
          </a:p>
        </p:txBody>
      </p:sp>
      <p:sp>
        <p:nvSpPr>
          <p:cNvPr id="3" name="Text Placeholder 2">
            <a:extLst>
              <a:ext uri="{FF2B5EF4-FFF2-40B4-BE49-F238E27FC236}">
                <a16:creationId xmlns:a16="http://schemas.microsoft.com/office/drawing/2014/main" id="{8B4CF475-9A34-EF08-680C-1B3E2910D43A}"/>
              </a:ext>
            </a:extLst>
          </p:cNvPr>
          <p:cNvSpPr>
            <a:spLocks noGrp="1"/>
          </p:cNvSpPr>
          <p:nvPr>
            <p:ph type="body" sz="quarter" idx="13"/>
          </p:nvPr>
        </p:nvSpPr>
        <p:spPr>
          <a:xfrm>
            <a:off x="360000" y="2162629"/>
            <a:ext cx="10439064" cy="3841543"/>
          </a:xfrm>
        </p:spPr>
        <p:txBody>
          <a:bodyPr/>
          <a:lstStyle/>
          <a:p>
            <a:pPr marL="514350" indent="-514350">
              <a:buAutoNum type="arabicParenR"/>
            </a:pPr>
            <a:r>
              <a:rPr lang="en-US" sz="2800" dirty="0"/>
              <a:t>Establish best way to measure drinking contexts within the existing drinking diary.</a:t>
            </a:r>
          </a:p>
          <a:p>
            <a:pPr marL="514350" indent="-514350">
              <a:buAutoNum type="arabicParenR"/>
            </a:pPr>
            <a:r>
              <a:rPr lang="en-US" sz="2800" dirty="0"/>
              <a:t>Develop context-specific messaging for both the self-monitoring and feedback and action planning intervention components</a:t>
            </a:r>
          </a:p>
          <a:p>
            <a:pPr marL="514350" indent="-514350">
              <a:buAutoNum type="arabicParenR"/>
            </a:pPr>
            <a:r>
              <a:rPr lang="en-US" sz="2800" dirty="0"/>
              <a:t>Refine this messaging with;</a:t>
            </a:r>
          </a:p>
          <a:p>
            <a:pPr lvl="1"/>
            <a:r>
              <a:rPr lang="en-US" sz="2800" dirty="0"/>
              <a:t>Potential users (increasing and higher risk drinkers AUDIT≥8)</a:t>
            </a:r>
          </a:p>
          <a:p>
            <a:pPr lvl="1"/>
            <a:r>
              <a:rPr lang="en-US" sz="2800" dirty="0"/>
              <a:t>Experts in </a:t>
            </a:r>
            <a:r>
              <a:rPr lang="en-US" sz="2800" dirty="0" err="1"/>
              <a:t>behaviour</a:t>
            </a:r>
            <a:r>
              <a:rPr lang="en-US" sz="2800" dirty="0"/>
              <a:t> change</a:t>
            </a:r>
          </a:p>
          <a:p>
            <a:pPr lvl="1"/>
            <a:r>
              <a:rPr lang="en-US" sz="2800" dirty="0"/>
              <a:t>App developer</a:t>
            </a:r>
          </a:p>
          <a:p>
            <a:endParaRPr lang="en-GB" dirty="0"/>
          </a:p>
        </p:txBody>
      </p:sp>
    </p:spTree>
    <p:extLst>
      <p:ext uri="{BB962C8B-B14F-4D97-AF65-F5344CB8AC3E}">
        <p14:creationId xmlns:p14="http://schemas.microsoft.com/office/powerpoint/2010/main" val="312528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5EDE-76D0-BD0A-BF5D-B7A389FC112A}"/>
              </a:ext>
            </a:extLst>
          </p:cNvPr>
          <p:cNvSpPr>
            <a:spLocks noGrp="1"/>
          </p:cNvSpPr>
          <p:nvPr>
            <p:ph type="title"/>
          </p:nvPr>
        </p:nvSpPr>
        <p:spPr/>
        <p:txBody>
          <a:bodyPr/>
          <a:lstStyle/>
          <a:p>
            <a:r>
              <a:rPr lang="en-US"/>
              <a:t>In order to achieve this we need to….</a:t>
            </a:r>
            <a:endParaRPr lang="en-GB"/>
          </a:p>
        </p:txBody>
      </p:sp>
      <p:sp>
        <p:nvSpPr>
          <p:cNvPr id="3" name="Text Placeholder 2">
            <a:extLst>
              <a:ext uri="{FF2B5EF4-FFF2-40B4-BE49-F238E27FC236}">
                <a16:creationId xmlns:a16="http://schemas.microsoft.com/office/drawing/2014/main" id="{8B4CF475-9A34-EF08-680C-1B3E2910D43A}"/>
              </a:ext>
            </a:extLst>
          </p:cNvPr>
          <p:cNvSpPr>
            <a:spLocks noGrp="1"/>
          </p:cNvSpPr>
          <p:nvPr>
            <p:ph type="body" sz="quarter" idx="13"/>
          </p:nvPr>
        </p:nvSpPr>
        <p:spPr/>
        <p:txBody>
          <a:bodyPr/>
          <a:lstStyle/>
          <a:p>
            <a:pPr marL="514350" indent="-514350">
              <a:buAutoNum type="arabicParenR"/>
            </a:pPr>
            <a:r>
              <a:rPr lang="en-US"/>
              <a:t>Establish best way to measure drinking occasion type withing the existing drinking diary.</a:t>
            </a:r>
          </a:p>
          <a:p>
            <a:pPr marL="514350" indent="-514350">
              <a:buAutoNum type="arabicParenR"/>
            </a:pPr>
            <a:r>
              <a:rPr lang="en-US"/>
              <a:t>Develop context-specific messaging for both the self-monitoring and feedback and action planning intervention components</a:t>
            </a:r>
          </a:p>
          <a:p>
            <a:pPr marL="514350" indent="-514350">
              <a:buAutoNum type="arabicParenR"/>
            </a:pPr>
            <a:r>
              <a:rPr lang="en-US">
                <a:solidFill>
                  <a:schemeClr val="bg1">
                    <a:lumMod val="75000"/>
                  </a:schemeClr>
                </a:solidFill>
              </a:rPr>
              <a:t>Refine this messaging with;</a:t>
            </a:r>
          </a:p>
          <a:p>
            <a:pPr lvl="1"/>
            <a:r>
              <a:rPr lang="en-US">
                <a:solidFill>
                  <a:schemeClr val="bg1">
                    <a:lumMod val="75000"/>
                  </a:schemeClr>
                </a:solidFill>
              </a:rPr>
              <a:t>Potential users (increasing and higher risk drinkers AUDIT≥8)</a:t>
            </a:r>
          </a:p>
          <a:p>
            <a:pPr lvl="1"/>
            <a:r>
              <a:rPr lang="en-US">
                <a:solidFill>
                  <a:schemeClr val="bg1">
                    <a:lumMod val="75000"/>
                  </a:schemeClr>
                </a:solidFill>
              </a:rPr>
              <a:t>Experts in </a:t>
            </a:r>
            <a:r>
              <a:rPr lang="en-US" err="1">
                <a:solidFill>
                  <a:schemeClr val="bg1">
                    <a:lumMod val="75000"/>
                  </a:schemeClr>
                </a:solidFill>
              </a:rPr>
              <a:t>behaviour</a:t>
            </a:r>
            <a:r>
              <a:rPr lang="en-US">
                <a:solidFill>
                  <a:schemeClr val="bg1">
                    <a:lumMod val="75000"/>
                  </a:schemeClr>
                </a:solidFill>
              </a:rPr>
              <a:t> change</a:t>
            </a:r>
          </a:p>
          <a:p>
            <a:pPr lvl="1"/>
            <a:r>
              <a:rPr lang="en-US">
                <a:solidFill>
                  <a:schemeClr val="bg1">
                    <a:lumMod val="75000"/>
                  </a:schemeClr>
                </a:solidFill>
              </a:rPr>
              <a:t>App developer</a:t>
            </a:r>
          </a:p>
          <a:p>
            <a:endParaRPr lang="en-GB"/>
          </a:p>
        </p:txBody>
      </p:sp>
    </p:spTree>
    <p:extLst>
      <p:ext uri="{BB962C8B-B14F-4D97-AF65-F5344CB8AC3E}">
        <p14:creationId xmlns:p14="http://schemas.microsoft.com/office/powerpoint/2010/main" val="147932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6EC77-FD70-5F1D-2CFD-EDA38602454F}"/>
              </a:ext>
            </a:extLst>
          </p:cNvPr>
          <p:cNvSpPr>
            <a:spLocks noGrp="1"/>
          </p:cNvSpPr>
          <p:nvPr>
            <p:ph type="title"/>
          </p:nvPr>
        </p:nvSpPr>
        <p:spPr/>
        <p:txBody>
          <a:bodyPr/>
          <a:lstStyle/>
          <a:p>
            <a:r>
              <a:rPr lang="en-US" dirty="0"/>
              <a:t>Aim 1 – Measuring drinking contexts</a:t>
            </a:r>
            <a:endParaRPr lang="en-GB" dirty="0"/>
          </a:p>
        </p:txBody>
      </p:sp>
    </p:spTree>
    <p:extLst>
      <p:ext uri="{BB962C8B-B14F-4D97-AF65-F5344CB8AC3E}">
        <p14:creationId xmlns:p14="http://schemas.microsoft.com/office/powerpoint/2010/main" val="384978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p:txBody>
          <a:bodyPr/>
          <a:lstStyle/>
          <a:p>
            <a:r>
              <a:rPr lang="en-US"/>
              <a:t>Drinking diary currently looks like…</a:t>
            </a:r>
            <a:endParaRPr lang="en-GB"/>
          </a:p>
        </p:txBody>
      </p:sp>
      <p:pic>
        <p:nvPicPr>
          <p:cNvPr id="4" name="Picture 3">
            <a:extLst>
              <a:ext uri="{FF2B5EF4-FFF2-40B4-BE49-F238E27FC236}">
                <a16:creationId xmlns:a16="http://schemas.microsoft.com/office/drawing/2014/main" id="{41250E53-95CF-CADB-51DC-281471816D69}"/>
              </a:ext>
            </a:extLst>
          </p:cNvPr>
          <p:cNvPicPr>
            <a:picLocks noChangeAspect="1"/>
          </p:cNvPicPr>
          <p:nvPr/>
        </p:nvPicPr>
        <p:blipFill>
          <a:blip r:embed="rId3"/>
          <a:stretch>
            <a:fillRect/>
          </a:stretch>
        </p:blipFill>
        <p:spPr>
          <a:xfrm>
            <a:off x="5770711" y="2111588"/>
            <a:ext cx="2035086" cy="4406639"/>
          </a:xfrm>
          <a:prstGeom prst="rect">
            <a:avLst/>
          </a:prstGeom>
        </p:spPr>
      </p:pic>
      <p:pic>
        <p:nvPicPr>
          <p:cNvPr id="5" name="Picture 4">
            <a:extLst>
              <a:ext uri="{FF2B5EF4-FFF2-40B4-BE49-F238E27FC236}">
                <a16:creationId xmlns:a16="http://schemas.microsoft.com/office/drawing/2014/main" id="{645AF24F-C1E4-3D35-A523-C80D838C7D22}"/>
              </a:ext>
            </a:extLst>
          </p:cNvPr>
          <p:cNvPicPr>
            <a:picLocks noChangeAspect="1"/>
          </p:cNvPicPr>
          <p:nvPr/>
        </p:nvPicPr>
        <p:blipFill>
          <a:blip r:embed="rId4"/>
          <a:stretch>
            <a:fillRect/>
          </a:stretch>
        </p:blipFill>
        <p:spPr>
          <a:xfrm>
            <a:off x="3366135" y="2111588"/>
            <a:ext cx="2037613" cy="4412112"/>
          </a:xfrm>
          <a:prstGeom prst="rect">
            <a:avLst/>
          </a:prstGeom>
        </p:spPr>
      </p:pic>
    </p:spTree>
    <p:extLst>
      <p:ext uri="{BB962C8B-B14F-4D97-AF65-F5344CB8AC3E}">
        <p14:creationId xmlns:p14="http://schemas.microsoft.com/office/powerpoint/2010/main" val="144002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191558" y="792987"/>
            <a:ext cx="11639934" cy="1368000"/>
          </a:xfrm>
        </p:spPr>
        <p:txBody>
          <a:bodyPr/>
          <a:lstStyle/>
          <a:p>
            <a:r>
              <a:rPr lang="en-US"/>
              <a:t>WP1 – Comparing two methods of collecting context information in diary </a:t>
            </a:r>
            <a:endParaRPr lang="en-GB"/>
          </a:p>
        </p:txBody>
      </p:sp>
      <p:pic>
        <p:nvPicPr>
          <p:cNvPr id="4" name="Picture 3">
            <a:extLst>
              <a:ext uri="{FF2B5EF4-FFF2-40B4-BE49-F238E27FC236}">
                <a16:creationId xmlns:a16="http://schemas.microsoft.com/office/drawing/2014/main" id="{9895ABE8-E2B8-668B-8197-6766DF6A7B22}"/>
              </a:ext>
            </a:extLst>
          </p:cNvPr>
          <p:cNvPicPr>
            <a:picLocks noChangeAspect="1"/>
          </p:cNvPicPr>
          <p:nvPr/>
        </p:nvPicPr>
        <p:blipFill>
          <a:blip r:embed="rId3"/>
          <a:stretch>
            <a:fillRect/>
          </a:stretch>
        </p:blipFill>
        <p:spPr>
          <a:xfrm>
            <a:off x="1235788" y="2530322"/>
            <a:ext cx="1881211" cy="4072643"/>
          </a:xfrm>
          <a:prstGeom prst="rect">
            <a:avLst/>
          </a:prstGeom>
        </p:spPr>
      </p:pic>
      <p:pic>
        <p:nvPicPr>
          <p:cNvPr id="5" name="Picture 4">
            <a:extLst>
              <a:ext uri="{FF2B5EF4-FFF2-40B4-BE49-F238E27FC236}">
                <a16:creationId xmlns:a16="http://schemas.microsoft.com/office/drawing/2014/main" id="{7BE208E9-7AB0-8F53-12D3-E6507260E065}"/>
              </a:ext>
            </a:extLst>
          </p:cNvPr>
          <p:cNvPicPr>
            <a:picLocks noChangeAspect="1"/>
          </p:cNvPicPr>
          <p:nvPr/>
        </p:nvPicPr>
        <p:blipFill>
          <a:blip r:embed="rId4"/>
          <a:stretch>
            <a:fillRect/>
          </a:stretch>
        </p:blipFill>
        <p:spPr>
          <a:xfrm>
            <a:off x="7866373" y="2530321"/>
            <a:ext cx="1881212" cy="4072643"/>
          </a:xfrm>
          <a:prstGeom prst="rect">
            <a:avLst/>
          </a:prstGeom>
        </p:spPr>
      </p:pic>
      <p:pic>
        <p:nvPicPr>
          <p:cNvPr id="1026" name="Picture 2" descr="Image preview">
            <a:extLst>
              <a:ext uri="{FF2B5EF4-FFF2-40B4-BE49-F238E27FC236}">
                <a16:creationId xmlns:a16="http://schemas.microsoft.com/office/drawing/2014/main" id="{71A1D8ED-58A2-A171-AE82-28886F575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609" y="2530323"/>
            <a:ext cx="1880770" cy="40726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D1B28C-E8F5-40D2-3D72-E341A37380E7}"/>
              </a:ext>
            </a:extLst>
          </p:cNvPr>
          <p:cNvSpPr txBox="1"/>
          <p:nvPr/>
        </p:nvSpPr>
        <p:spPr>
          <a:xfrm>
            <a:off x="2453119" y="2160989"/>
            <a:ext cx="2756554" cy="369332"/>
          </a:xfrm>
          <a:prstGeom prst="rect">
            <a:avLst/>
          </a:prstGeom>
          <a:noFill/>
        </p:spPr>
        <p:txBody>
          <a:bodyPr wrap="square" rtlCol="0">
            <a:spAutoFit/>
          </a:bodyPr>
          <a:lstStyle/>
          <a:p>
            <a:pPr algn="l"/>
            <a:r>
              <a:rPr lang="en-GB" i="1"/>
              <a:t>Version 1</a:t>
            </a:r>
          </a:p>
        </p:txBody>
      </p:sp>
      <p:sp>
        <p:nvSpPr>
          <p:cNvPr id="7" name="TextBox 6">
            <a:extLst>
              <a:ext uri="{FF2B5EF4-FFF2-40B4-BE49-F238E27FC236}">
                <a16:creationId xmlns:a16="http://schemas.microsoft.com/office/drawing/2014/main" id="{6F4746F6-6930-FCE4-50FE-B402586C5F43}"/>
              </a:ext>
            </a:extLst>
          </p:cNvPr>
          <p:cNvSpPr txBox="1"/>
          <p:nvPr/>
        </p:nvSpPr>
        <p:spPr>
          <a:xfrm>
            <a:off x="8199658" y="2188376"/>
            <a:ext cx="2756554" cy="369332"/>
          </a:xfrm>
          <a:prstGeom prst="rect">
            <a:avLst/>
          </a:prstGeom>
          <a:noFill/>
        </p:spPr>
        <p:txBody>
          <a:bodyPr wrap="square" rtlCol="0">
            <a:spAutoFit/>
          </a:bodyPr>
          <a:lstStyle/>
          <a:p>
            <a:pPr algn="l"/>
            <a:r>
              <a:rPr lang="en-GB" i="1"/>
              <a:t>Version 2</a:t>
            </a:r>
          </a:p>
        </p:txBody>
      </p:sp>
    </p:spTree>
    <p:extLst>
      <p:ext uri="{BB962C8B-B14F-4D97-AF65-F5344CB8AC3E}">
        <p14:creationId xmlns:p14="http://schemas.microsoft.com/office/powerpoint/2010/main" val="332017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191558" y="792987"/>
            <a:ext cx="11639934" cy="1368000"/>
          </a:xfrm>
        </p:spPr>
        <p:txBody>
          <a:bodyPr/>
          <a:lstStyle/>
          <a:p>
            <a:r>
              <a:rPr lang="en-US"/>
              <a:t>WP1 – Comparing two methods of collecting context information in diary </a:t>
            </a:r>
            <a:endParaRPr lang="en-GB"/>
          </a:p>
        </p:txBody>
      </p:sp>
      <p:pic>
        <p:nvPicPr>
          <p:cNvPr id="8" name="Picture 7">
            <a:extLst>
              <a:ext uri="{FF2B5EF4-FFF2-40B4-BE49-F238E27FC236}">
                <a16:creationId xmlns:a16="http://schemas.microsoft.com/office/drawing/2014/main" id="{383C9E53-EBF2-6079-F27B-FFC34C3F4A57}"/>
              </a:ext>
            </a:extLst>
          </p:cNvPr>
          <p:cNvPicPr>
            <a:picLocks noChangeAspect="1"/>
          </p:cNvPicPr>
          <p:nvPr/>
        </p:nvPicPr>
        <p:blipFill>
          <a:blip r:embed="rId3"/>
          <a:stretch>
            <a:fillRect/>
          </a:stretch>
        </p:blipFill>
        <p:spPr>
          <a:xfrm>
            <a:off x="510645" y="2522376"/>
            <a:ext cx="4863356" cy="1368000"/>
          </a:xfrm>
          <a:prstGeom prst="rect">
            <a:avLst/>
          </a:prstGeom>
        </p:spPr>
      </p:pic>
      <p:pic>
        <p:nvPicPr>
          <p:cNvPr id="9" name="Picture 8">
            <a:extLst>
              <a:ext uri="{FF2B5EF4-FFF2-40B4-BE49-F238E27FC236}">
                <a16:creationId xmlns:a16="http://schemas.microsoft.com/office/drawing/2014/main" id="{7A875B35-5F65-908B-DF0E-2EC3D80C4D65}"/>
              </a:ext>
            </a:extLst>
          </p:cNvPr>
          <p:cNvPicPr>
            <a:picLocks noChangeAspect="1"/>
          </p:cNvPicPr>
          <p:nvPr/>
        </p:nvPicPr>
        <p:blipFill>
          <a:blip r:embed="rId4"/>
          <a:stretch>
            <a:fillRect/>
          </a:stretch>
        </p:blipFill>
        <p:spPr>
          <a:xfrm>
            <a:off x="6984484" y="3630283"/>
            <a:ext cx="4228977" cy="2820694"/>
          </a:xfrm>
          <a:prstGeom prst="rect">
            <a:avLst/>
          </a:prstGeom>
        </p:spPr>
      </p:pic>
      <p:pic>
        <p:nvPicPr>
          <p:cNvPr id="11" name="Picture 10">
            <a:extLst>
              <a:ext uri="{FF2B5EF4-FFF2-40B4-BE49-F238E27FC236}">
                <a16:creationId xmlns:a16="http://schemas.microsoft.com/office/drawing/2014/main" id="{5B1CBE6C-7EBC-6636-4DDF-889906FEE275}"/>
              </a:ext>
            </a:extLst>
          </p:cNvPr>
          <p:cNvPicPr>
            <a:picLocks noChangeAspect="1"/>
          </p:cNvPicPr>
          <p:nvPr/>
        </p:nvPicPr>
        <p:blipFill>
          <a:blip r:embed="rId5"/>
          <a:stretch>
            <a:fillRect/>
          </a:stretch>
        </p:blipFill>
        <p:spPr>
          <a:xfrm>
            <a:off x="6625073" y="2650063"/>
            <a:ext cx="4947801" cy="1081936"/>
          </a:xfrm>
          <a:prstGeom prst="rect">
            <a:avLst/>
          </a:prstGeom>
        </p:spPr>
      </p:pic>
      <p:pic>
        <p:nvPicPr>
          <p:cNvPr id="12" name="Picture 11">
            <a:extLst>
              <a:ext uri="{FF2B5EF4-FFF2-40B4-BE49-F238E27FC236}">
                <a16:creationId xmlns:a16="http://schemas.microsoft.com/office/drawing/2014/main" id="{811CF0A0-E298-A351-CCA4-B3A3521CA352}"/>
              </a:ext>
            </a:extLst>
          </p:cNvPr>
          <p:cNvPicPr>
            <a:picLocks noChangeAspect="1"/>
          </p:cNvPicPr>
          <p:nvPr/>
        </p:nvPicPr>
        <p:blipFill>
          <a:blip r:embed="rId6"/>
          <a:stretch>
            <a:fillRect/>
          </a:stretch>
        </p:blipFill>
        <p:spPr>
          <a:xfrm>
            <a:off x="619126" y="3630283"/>
            <a:ext cx="4228977" cy="2814192"/>
          </a:xfrm>
          <a:prstGeom prst="rect">
            <a:avLst/>
          </a:prstGeom>
        </p:spPr>
      </p:pic>
    </p:spTree>
    <p:extLst>
      <p:ext uri="{BB962C8B-B14F-4D97-AF65-F5344CB8AC3E}">
        <p14:creationId xmlns:p14="http://schemas.microsoft.com/office/powerpoint/2010/main" val="2369483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6EC77-FD70-5F1D-2CFD-EDA38602454F}"/>
              </a:ext>
            </a:extLst>
          </p:cNvPr>
          <p:cNvSpPr>
            <a:spLocks noGrp="1"/>
          </p:cNvSpPr>
          <p:nvPr>
            <p:ph type="title"/>
          </p:nvPr>
        </p:nvSpPr>
        <p:spPr/>
        <p:txBody>
          <a:bodyPr/>
          <a:lstStyle/>
          <a:p>
            <a:r>
              <a:rPr lang="en-US" dirty="0"/>
              <a:t>Aim 2 </a:t>
            </a:r>
            <a:r>
              <a:rPr lang="en-US"/>
              <a:t>– Context-specific </a:t>
            </a:r>
            <a:r>
              <a:rPr lang="en-US" dirty="0"/>
              <a:t>intervention messaging</a:t>
            </a:r>
            <a:endParaRPr lang="en-GB" dirty="0"/>
          </a:p>
        </p:txBody>
      </p:sp>
    </p:spTree>
    <p:extLst>
      <p:ext uri="{BB962C8B-B14F-4D97-AF65-F5344CB8AC3E}">
        <p14:creationId xmlns:p14="http://schemas.microsoft.com/office/powerpoint/2010/main" val="2165101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360000" y="899999"/>
            <a:ext cx="11832000" cy="1368000"/>
          </a:xfrm>
        </p:spPr>
        <p:txBody>
          <a:bodyPr/>
          <a:lstStyle/>
          <a:p>
            <a:r>
              <a:rPr lang="en-US" dirty="0"/>
              <a:t>Feedback component currently looks like….….</a:t>
            </a:r>
            <a:endParaRPr lang="en-GB" dirty="0"/>
          </a:p>
        </p:txBody>
      </p:sp>
      <p:pic>
        <p:nvPicPr>
          <p:cNvPr id="4" name="Content Placeholder 5">
            <a:extLst>
              <a:ext uri="{FF2B5EF4-FFF2-40B4-BE49-F238E27FC236}">
                <a16:creationId xmlns:a16="http://schemas.microsoft.com/office/drawing/2014/main" id="{9B9A5238-3FC2-6A93-1FD1-25B328C81363}"/>
              </a:ext>
            </a:extLst>
          </p:cNvPr>
          <p:cNvPicPr>
            <a:picLocks noGrp="1" noChangeAspect="1"/>
          </p:cNvPicPr>
          <p:nvPr>
            <p:ph sz="half" idx="1"/>
          </p:nvPr>
        </p:nvPicPr>
        <p:blipFill>
          <a:blip r:embed="rId3"/>
          <a:stretch>
            <a:fillRect/>
          </a:stretch>
        </p:blipFill>
        <p:spPr>
          <a:xfrm>
            <a:off x="3942012" y="1903955"/>
            <a:ext cx="4597636" cy="4656081"/>
          </a:xfrm>
        </p:spPr>
      </p:pic>
      <p:pic>
        <p:nvPicPr>
          <p:cNvPr id="5" name="Picture 4">
            <a:extLst>
              <a:ext uri="{FF2B5EF4-FFF2-40B4-BE49-F238E27FC236}">
                <a16:creationId xmlns:a16="http://schemas.microsoft.com/office/drawing/2014/main" id="{C8BEF2F4-FBBA-0253-2DF7-9FACF7AC40DA}"/>
              </a:ext>
            </a:extLst>
          </p:cNvPr>
          <p:cNvPicPr>
            <a:picLocks noChangeAspect="1"/>
          </p:cNvPicPr>
          <p:nvPr/>
        </p:nvPicPr>
        <p:blipFill>
          <a:blip r:embed="rId4"/>
          <a:stretch>
            <a:fillRect/>
          </a:stretch>
        </p:blipFill>
        <p:spPr>
          <a:xfrm>
            <a:off x="4736754" y="1761135"/>
            <a:ext cx="2397621" cy="4941720"/>
          </a:xfrm>
          <a:prstGeom prst="rect">
            <a:avLst/>
          </a:prstGeom>
        </p:spPr>
      </p:pic>
    </p:spTree>
    <p:extLst>
      <p:ext uri="{BB962C8B-B14F-4D97-AF65-F5344CB8AC3E}">
        <p14:creationId xmlns:p14="http://schemas.microsoft.com/office/powerpoint/2010/main" val="1881750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360000" y="899999"/>
            <a:ext cx="10725534" cy="1368000"/>
          </a:xfrm>
        </p:spPr>
        <p:txBody>
          <a:bodyPr/>
          <a:lstStyle/>
          <a:p>
            <a:r>
              <a:rPr lang="en-US" dirty="0"/>
              <a:t>Contextually-specific feedback component intervention messaging….</a:t>
            </a:r>
            <a:endParaRPr lang="en-GB" dirty="0"/>
          </a:p>
        </p:txBody>
      </p:sp>
      <p:sp>
        <p:nvSpPr>
          <p:cNvPr id="3" name="Text Placeholder 2">
            <a:extLst>
              <a:ext uri="{FF2B5EF4-FFF2-40B4-BE49-F238E27FC236}">
                <a16:creationId xmlns:a16="http://schemas.microsoft.com/office/drawing/2014/main" id="{88FB20E1-EE8B-6E6A-3584-47FD135F9CD5}"/>
              </a:ext>
            </a:extLst>
          </p:cNvPr>
          <p:cNvSpPr>
            <a:spLocks noGrp="1"/>
          </p:cNvSpPr>
          <p:nvPr>
            <p:ph type="body" sz="quarter" idx="13"/>
          </p:nvPr>
        </p:nvSpPr>
        <p:spPr/>
        <p:txBody>
          <a:bodyPr/>
          <a:lstStyle/>
          <a:p>
            <a:pPr marL="342900" indent="-342900" rtl="0" fontAlgn="base">
              <a:spcBef>
                <a:spcPts val="1200"/>
              </a:spcBef>
              <a:spcAft>
                <a:spcPts val="0"/>
              </a:spcAft>
              <a:buFont typeface="+mj-lt"/>
              <a:buAutoNum type="arabicPeriod"/>
            </a:pPr>
            <a:r>
              <a:rPr lang="en-US" sz="3200" b="0" i="0" u="none" strike="noStrike" dirty="0">
                <a:solidFill>
                  <a:srgbClr val="000000"/>
                </a:solidFill>
                <a:effectLst/>
                <a:latin typeface="Arial" panose="020B0604020202020204" pitchFamily="34" charset="0"/>
              </a:rPr>
              <a:t>When you drink more than 6 units in one day you tend to be in </a:t>
            </a:r>
            <a:r>
              <a:rPr lang="en-US" sz="3200" b="0" i="1" u="none" strike="noStrike" dirty="0">
                <a:solidFill>
                  <a:srgbClr val="000000"/>
                </a:solidFill>
                <a:effectLst/>
                <a:latin typeface="Arial" panose="020B0604020202020204" pitchFamily="34" charset="0"/>
              </a:rPr>
              <a:t>occasion X</a:t>
            </a:r>
            <a:endParaRPr lang="en-US" sz="3200" dirty="0">
              <a:solidFill>
                <a:srgbClr val="000000"/>
              </a:solidFill>
              <a:latin typeface="Arial" panose="020B0604020202020204" pitchFamily="34" charset="0"/>
            </a:endParaRPr>
          </a:p>
          <a:p>
            <a:pPr marL="342900" indent="-342900" rtl="0" fontAlgn="base">
              <a:spcBef>
                <a:spcPts val="1200"/>
              </a:spcBef>
              <a:spcAft>
                <a:spcPts val="0"/>
              </a:spcAft>
              <a:buFont typeface="+mj-lt"/>
              <a:buAutoNum type="arabicPeriod"/>
            </a:pPr>
            <a:r>
              <a:rPr lang="en-US" sz="3200" b="0" i="0" u="none" strike="noStrike" dirty="0">
                <a:solidFill>
                  <a:srgbClr val="000000"/>
                </a:solidFill>
                <a:effectLst/>
                <a:latin typeface="Arial" panose="020B0604020202020204" pitchFamily="34" charset="0"/>
              </a:rPr>
              <a:t>When you drink more than 3 drinks a day you tend to be in </a:t>
            </a:r>
            <a:r>
              <a:rPr lang="en-US" sz="3200" b="0" i="1" u="none" strike="noStrike" dirty="0">
                <a:solidFill>
                  <a:srgbClr val="000000"/>
                </a:solidFill>
                <a:effectLst/>
                <a:latin typeface="Arial" panose="020B0604020202020204" pitchFamily="34" charset="0"/>
              </a:rPr>
              <a:t>occasion X</a:t>
            </a:r>
            <a:endParaRPr lang="en-US" sz="3200" dirty="0">
              <a:solidFill>
                <a:srgbClr val="000000"/>
              </a:solidFill>
              <a:latin typeface="Arial" panose="020B0604020202020204" pitchFamily="34" charset="0"/>
            </a:endParaRPr>
          </a:p>
          <a:p>
            <a:pPr marL="342900" indent="-342900" rtl="0" fontAlgn="base">
              <a:spcBef>
                <a:spcPts val="1200"/>
              </a:spcBef>
              <a:spcAft>
                <a:spcPts val="0"/>
              </a:spcAft>
              <a:buFont typeface="+mj-lt"/>
              <a:buAutoNum type="arabicPeriod"/>
            </a:pPr>
            <a:r>
              <a:rPr lang="en-US" sz="3200" b="0" i="0" u="none" strike="noStrike" dirty="0">
                <a:solidFill>
                  <a:srgbClr val="000000"/>
                </a:solidFill>
                <a:effectLst/>
                <a:latin typeface="Arial" panose="020B0604020202020204" pitchFamily="34" charset="0"/>
              </a:rPr>
              <a:t>When you have a red day* you tend to be in</a:t>
            </a:r>
            <a:r>
              <a:rPr lang="en-US" sz="3200" b="0" i="1" u="none" strike="noStrike" dirty="0">
                <a:solidFill>
                  <a:srgbClr val="000000"/>
                </a:solidFill>
                <a:effectLst/>
                <a:latin typeface="Arial" panose="020B0604020202020204" pitchFamily="34" charset="0"/>
              </a:rPr>
              <a:t> occasion X</a:t>
            </a:r>
          </a:p>
          <a:p>
            <a:pPr marL="342900" indent="-342900" rtl="0" fontAlgn="base">
              <a:spcBef>
                <a:spcPts val="1200"/>
              </a:spcBef>
              <a:spcAft>
                <a:spcPts val="0"/>
              </a:spcAft>
              <a:buFont typeface="+mj-lt"/>
              <a:buAutoNum type="arabicPeriod"/>
            </a:pPr>
            <a:r>
              <a:rPr lang="en-US" sz="3200" dirty="0">
                <a:solidFill>
                  <a:srgbClr val="000000"/>
                </a:solidFill>
                <a:latin typeface="Arial" panose="020B0604020202020204" pitchFamily="34" charset="0"/>
              </a:rPr>
              <a:t>When you do not meet your goal/s you tend to drink in occasions </a:t>
            </a:r>
            <a:r>
              <a:rPr lang="en-US" sz="3200" i="1" dirty="0">
                <a:solidFill>
                  <a:srgbClr val="000000"/>
                </a:solidFill>
                <a:latin typeface="Arial" panose="020B0604020202020204" pitchFamily="34" charset="0"/>
              </a:rPr>
              <a:t>X</a:t>
            </a:r>
            <a:endParaRPr lang="en-GB" sz="4000" dirty="0"/>
          </a:p>
        </p:txBody>
      </p:sp>
    </p:spTree>
    <p:extLst>
      <p:ext uri="{BB962C8B-B14F-4D97-AF65-F5344CB8AC3E}">
        <p14:creationId xmlns:p14="http://schemas.microsoft.com/office/powerpoint/2010/main" val="359769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359999" y="899999"/>
            <a:ext cx="10891933" cy="1368000"/>
          </a:xfrm>
        </p:spPr>
        <p:txBody>
          <a:bodyPr/>
          <a:lstStyle/>
          <a:p>
            <a:r>
              <a:rPr lang="en-US" dirty="0"/>
              <a:t>Action planning component currently looks like….</a:t>
            </a:r>
            <a:endParaRPr lang="en-GB" dirty="0"/>
          </a:p>
        </p:txBody>
      </p:sp>
      <p:pic>
        <p:nvPicPr>
          <p:cNvPr id="5" name="Picture 4" descr="A screenshot of a phone&#10;&#10;Description automatically generated">
            <a:extLst>
              <a:ext uri="{FF2B5EF4-FFF2-40B4-BE49-F238E27FC236}">
                <a16:creationId xmlns:a16="http://schemas.microsoft.com/office/drawing/2014/main" id="{7DE4EA1A-BE39-DCE8-9A28-BDC60349E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962" y="1691640"/>
            <a:ext cx="2288969" cy="495540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DD4CB0C8-F154-03E7-D59D-10DD5EE71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213" y="1683840"/>
            <a:ext cx="2288969" cy="4955400"/>
          </a:xfrm>
          <a:prstGeom prst="rect">
            <a:avLst/>
          </a:prstGeom>
        </p:spPr>
      </p:pic>
    </p:spTree>
    <p:extLst>
      <p:ext uri="{BB962C8B-B14F-4D97-AF65-F5344CB8AC3E}">
        <p14:creationId xmlns:p14="http://schemas.microsoft.com/office/powerpoint/2010/main" val="51050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9BE1-8459-4479-C331-BC358D4F7514}"/>
              </a:ext>
            </a:extLst>
          </p:cNvPr>
          <p:cNvSpPr>
            <a:spLocks noGrp="1"/>
          </p:cNvSpPr>
          <p:nvPr>
            <p:ph type="title"/>
          </p:nvPr>
        </p:nvSpPr>
        <p:spPr/>
        <p:txBody>
          <a:bodyPr/>
          <a:lstStyle/>
          <a:p>
            <a:r>
              <a:rPr lang="en-GB" dirty="0"/>
              <a:t>Funding</a:t>
            </a:r>
          </a:p>
        </p:txBody>
      </p:sp>
      <p:sp>
        <p:nvSpPr>
          <p:cNvPr id="3" name="Content Placeholder 2">
            <a:extLst>
              <a:ext uri="{FF2B5EF4-FFF2-40B4-BE49-F238E27FC236}">
                <a16:creationId xmlns:a16="http://schemas.microsoft.com/office/drawing/2014/main" id="{B7C2FB4E-3814-B02F-4837-C97249468BC4}"/>
              </a:ext>
            </a:extLst>
          </p:cNvPr>
          <p:cNvSpPr>
            <a:spLocks noGrp="1"/>
          </p:cNvSpPr>
          <p:nvPr>
            <p:ph idx="1"/>
          </p:nvPr>
        </p:nvSpPr>
        <p:spPr>
          <a:xfrm>
            <a:off x="360000" y="1961607"/>
            <a:ext cx="10515600" cy="4482060"/>
          </a:xfrm>
        </p:spPr>
        <p:txBody>
          <a:bodyPr>
            <a:normAutofit fontScale="92500" lnSpcReduction="20000"/>
          </a:bodyPr>
          <a:lstStyle/>
          <a:p>
            <a:pPr marL="0" indent="0">
              <a:buNone/>
            </a:pPr>
            <a:r>
              <a:rPr lang="en-GB" dirty="0"/>
              <a:t>This study was funded by the Medical Research Council (MR/W026430/1).The views expressed are those of the authors and not necessarily those of the MRC.</a:t>
            </a:r>
          </a:p>
          <a:p>
            <a:pPr marL="0" indent="0">
              <a:buNone/>
            </a:pPr>
            <a:endParaRPr lang="en-GB" dirty="0"/>
          </a:p>
          <a:p>
            <a:pPr marL="0" indent="0">
              <a:buNone/>
            </a:pPr>
            <a:endParaRPr lang="en-GB" dirty="0"/>
          </a:p>
          <a:p>
            <a:pPr marL="0" indent="0">
              <a:buNone/>
            </a:pPr>
            <a:endParaRPr lang="en-GB" dirty="0"/>
          </a:p>
          <a:p>
            <a:pPr marL="0" indent="0">
              <a:buNone/>
            </a:pPr>
            <a:r>
              <a:rPr lang="en-GB" dirty="0">
                <a:ea typeface="Arial" panose="020B0604020202020204" pitchFamily="34" charset="0"/>
              </a:rPr>
              <a:t>I</a:t>
            </a:r>
            <a:r>
              <a:rPr lang="en-GB" dirty="0">
                <a:effectLst/>
                <a:ea typeface="Arial" panose="020B0604020202020204" pitchFamily="34" charset="0"/>
              </a:rPr>
              <a:t> have done paid consultancy work for the behaviour change and lifestyle organization, ‘One Year No Beer’, providing fact checking for blog posts</a:t>
            </a:r>
            <a:r>
              <a:rPr lang="en-GB" dirty="0">
                <a:ea typeface="Arial" panose="020B0604020202020204" pitchFamily="34" charset="0"/>
              </a:rPr>
              <a:t>. </a:t>
            </a:r>
            <a:endParaRPr lang="en-GB" dirty="0"/>
          </a:p>
        </p:txBody>
      </p:sp>
      <p:sp>
        <p:nvSpPr>
          <p:cNvPr id="4" name="Title 1">
            <a:extLst>
              <a:ext uri="{FF2B5EF4-FFF2-40B4-BE49-F238E27FC236}">
                <a16:creationId xmlns:a16="http://schemas.microsoft.com/office/drawing/2014/main" id="{C38E7BBC-16C8-B9D2-3EDA-594038EFB936}"/>
              </a:ext>
            </a:extLst>
          </p:cNvPr>
          <p:cNvSpPr txBox="1">
            <a:spLocks/>
          </p:cNvSpPr>
          <p:nvPr/>
        </p:nvSpPr>
        <p:spPr>
          <a:xfrm>
            <a:off x="212558" y="3851007"/>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dirty="0"/>
              <a:t>Conflicts of interest</a:t>
            </a:r>
          </a:p>
        </p:txBody>
      </p:sp>
    </p:spTree>
    <p:extLst>
      <p:ext uri="{BB962C8B-B14F-4D97-AF65-F5344CB8AC3E}">
        <p14:creationId xmlns:p14="http://schemas.microsoft.com/office/powerpoint/2010/main" val="141945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360000" y="899999"/>
            <a:ext cx="10725534" cy="1368000"/>
          </a:xfrm>
        </p:spPr>
        <p:txBody>
          <a:bodyPr/>
          <a:lstStyle/>
          <a:p>
            <a:r>
              <a:rPr lang="en-US" dirty="0"/>
              <a:t>Contextually-specific action planning component…. Pub with friends</a:t>
            </a:r>
            <a:endParaRPr lang="en-GB" dirty="0"/>
          </a:p>
        </p:txBody>
      </p:sp>
      <p:sp>
        <p:nvSpPr>
          <p:cNvPr id="3" name="Text Placeholder 2">
            <a:extLst>
              <a:ext uri="{FF2B5EF4-FFF2-40B4-BE49-F238E27FC236}">
                <a16:creationId xmlns:a16="http://schemas.microsoft.com/office/drawing/2014/main" id="{88FB20E1-EE8B-6E6A-3584-47FD135F9CD5}"/>
              </a:ext>
            </a:extLst>
          </p:cNvPr>
          <p:cNvSpPr>
            <a:spLocks noGrp="1"/>
          </p:cNvSpPr>
          <p:nvPr>
            <p:ph type="body" sz="quarter" idx="13"/>
          </p:nvPr>
        </p:nvSpPr>
        <p:spPr>
          <a:xfrm>
            <a:off x="360000" y="2412000"/>
            <a:ext cx="6185179" cy="3600000"/>
          </a:xfrm>
        </p:spPr>
        <p:txBody>
          <a:bodyPr/>
          <a:lstStyle/>
          <a:p>
            <a:r>
              <a:rPr lang="en-US" b="0" i="0" u="none" strike="noStrike" dirty="0">
                <a:solidFill>
                  <a:srgbClr val="000000"/>
                </a:solidFill>
                <a:effectLst/>
                <a:latin typeface="Arial" panose="020B0604020202020204" pitchFamily="34" charset="0"/>
              </a:rPr>
              <a:t>I will avoid rounds so I can drink at my own pace and don’t feel pressured to drink.</a:t>
            </a:r>
          </a:p>
          <a:p>
            <a:r>
              <a:rPr lang="en-US" b="0" i="0" u="none" strike="noStrike" dirty="0">
                <a:solidFill>
                  <a:srgbClr val="000000"/>
                </a:solidFill>
                <a:effectLst/>
                <a:latin typeface="Arial" panose="020B0604020202020204" pitchFamily="34" charset="0"/>
              </a:rPr>
              <a:t>I will tell my friends in advance that I won’t be drinking more than x drinks and ask them to help me stick to it</a:t>
            </a:r>
            <a:endParaRPr lang="en-US" dirty="0">
              <a:solidFill>
                <a:srgbClr val="000000"/>
              </a:solidFill>
              <a:latin typeface="Arial" panose="020B0604020202020204" pitchFamily="34" charset="0"/>
            </a:endParaRPr>
          </a:p>
          <a:p>
            <a:r>
              <a:rPr lang="en-US" b="0" i="0" u="none" strike="noStrike" dirty="0">
                <a:solidFill>
                  <a:srgbClr val="000000"/>
                </a:solidFill>
                <a:effectLst/>
                <a:latin typeface="Arial" panose="020B0604020202020204" pitchFamily="34" charset="0"/>
              </a:rPr>
              <a:t> I will keep a glass or bottle of something non-alcoholic in my hand, so its less likely I’ll be offered alcoholic drinks.</a:t>
            </a:r>
          </a:p>
          <a:p>
            <a:r>
              <a:rPr lang="en-US" b="0" i="0" u="none" strike="noStrike" dirty="0">
                <a:solidFill>
                  <a:srgbClr val="000000"/>
                </a:solidFill>
                <a:effectLst/>
                <a:latin typeface="Arial" panose="020B0604020202020204" pitchFamily="34" charset="0"/>
              </a:rPr>
              <a:t>I will order a soft drink between each alcoholic drink</a:t>
            </a:r>
            <a:endParaRPr lang="en-GB" sz="3200" dirty="0"/>
          </a:p>
        </p:txBody>
      </p:sp>
      <p:pic>
        <p:nvPicPr>
          <p:cNvPr id="5" name="Picture 4">
            <a:extLst>
              <a:ext uri="{FF2B5EF4-FFF2-40B4-BE49-F238E27FC236}">
                <a16:creationId xmlns:a16="http://schemas.microsoft.com/office/drawing/2014/main" id="{4CED5A57-514E-BD4F-683B-68735566B13F}"/>
              </a:ext>
            </a:extLst>
          </p:cNvPr>
          <p:cNvPicPr>
            <a:picLocks noChangeAspect="1"/>
          </p:cNvPicPr>
          <p:nvPr/>
        </p:nvPicPr>
        <p:blipFill>
          <a:blip r:embed="rId2"/>
          <a:stretch>
            <a:fillRect/>
          </a:stretch>
        </p:blipFill>
        <p:spPr>
          <a:xfrm>
            <a:off x="6811728" y="2626862"/>
            <a:ext cx="5098145" cy="3170275"/>
          </a:xfrm>
          <a:prstGeom prst="rect">
            <a:avLst/>
          </a:prstGeom>
        </p:spPr>
      </p:pic>
    </p:spTree>
    <p:extLst>
      <p:ext uri="{BB962C8B-B14F-4D97-AF65-F5344CB8AC3E}">
        <p14:creationId xmlns:p14="http://schemas.microsoft.com/office/powerpoint/2010/main" val="1649836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DDC-0680-FE04-3E39-E11910A6DEAE}"/>
              </a:ext>
            </a:extLst>
          </p:cNvPr>
          <p:cNvSpPr>
            <a:spLocks noGrp="1"/>
          </p:cNvSpPr>
          <p:nvPr>
            <p:ph type="title"/>
          </p:nvPr>
        </p:nvSpPr>
        <p:spPr>
          <a:xfrm>
            <a:off x="360000" y="899999"/>
            <a:ext cx="10725534" cy="1368000"/>
          </a:xfrm>
        </p:spPr>
        <p:txBody>
          <a:bodyPr/>
          <a:lstStyle/>
          <a:p>
            <a:r>
              <a:rPr lang="en-US" dirty="0"/>
              <a:t>Contextually-specific action planning component….   Alone at home</a:t>
            </a:r>
            <a:endParaRPr lang="en-GB" dirty="0"/>
          </a:p>
        </p:txBody>
      </p:sp>
      <p:sp>
        <p:nvSpPr>
          <p:cNvPr id="3" name="Text Placeholder 2">
            <a:extLst>
              <a:ext uri="{FF2B5EF4-FFF2-40B4-BE49-F238E27FC236}">
                <a16:creationId xmlns:a16="http://schemas.microsoft.com/office/drawing/2014/main" id="{88FB20E1-EE8B-6E6A-3584-47FD135F9CD5}"/>
              </a:ext>
            </a:extLst>
          </p:cNvPr>
          <p:cNvSpPr>
            <a:spLocks noGrp="1"/>
          </p:cNvSpPr>
          <p:nvPr>
            <p:ph type="body" sz="quarter" idx="13"/>
          </p:nvPr>
        </p:nvSpPr>
        <p:spPr>
          <a:xfrm>
            <a:off x="360000" y="2412000"/>
            <a:ext cx="6185179" cy="3546001"/>
          </a:xfrm>
        </p:spPr>
        <p:txBody>
          <a:bodyPr/>
          <a:lstStyle/>
          <a:p>
            <a:r>
              <a:rPr lang="en-US" sz="2000" b="0" i="0" u="none" strike="noStrike" dirty="0">
                <a:solidFill>
                  <a:srgbClr val="000000"/>
                </a:solidFill>
                <a:effectLst/>
                <a:latin typeface="Arial" panose="020B0604020202020204" pitchFamily="34" charset="0"/>
              </a:rPr>
              <a:t>I will avoid buying alcohol to drink at home. I will spend the money I save on [].</a:t>
            </a:r>
          </a:p>
          <a:p>
            <a:r>
              <a:rPr lang="en-US" sz="2000" b="0" i="0" u="none" strike="noStrike" dirty="0">
                <a:solidFill>
                  <a:srgbClr val="000000"/>
                </a:solidFill>
                <a:effectLst/>
                <a:latin typeface="Arial" panose="020B0604020202020204" pitchFamily="34" charset="0"/>
              </a:rPr>
              <a:t>I’ll only buy the alcohol I want to drink that day.</a:t>
            </a:r>
          </a:p>
          <a:p>
            <a:r>
              <a:rPr lang="en-US" sz="2000" b="0" i="0" u="none" strike="noStrike" dirty="0">
                <a:solidFill>
                  <a:srgbClr val="000000"/>
                </a:solidFill>
                <a:effectLst/>
                <a:latin typeface="Arial" panose="020B0604020202020204" pitchFamily="34" charset="0"/>
              </a:rPr>
              <a:t>I will keep nice soft drinks or alcohol-free drink options in the house for when I fancy an alcoholic drink.</a:t>
            </a:r>
            <a:endParaRPr lang="en-US" sz="2000" dirty="0">
              <a:solidFill>
                <a:srgbClr val="000000"/>
              </a:solidFill>
              <a:latin typeface="Arial" panose="020B0604020202020204" pitchFamily="34" charset="0"/>
            </a:endParaRPr>
          </a:p>
          <a:p>
            <a:r>
              <a:rPr lang="en-US" sz="2000" b="0" i="0" u="none" strike="noStrike" dirty="0">
                <a:solidFill>
                  <a:srgbClr val="000000"/>
                </a:solidFill>
                <a:effectLst/>
                <a:latin typeface="Arial" panose="020B0604020202020204" pitchFamily="34" charset="0"/>
              </a:rPr>
              <a:t>I will store alcohol in less visible places in my home, such as the back of a cupboard, to reduce temptation.</a:t>
            </a:r>
          </a:p>
          <a:p>
            <a:r>
              <a:rPr lang="en-US" sz="2000" b="0" i="0" u="none" strike="noStrike" dirty="0">
                <a:solidFill>
                  <a:srgbClr val="000000"/>
                </a:solidFill>
                <a:effectLst/>
                <a:latin typeface="Arial" panose="020B0604020202020204" pitchFamily="34" charset="0"/>
              </a:rPr>
              <a:t>I will use smaller glasses or measure out alcoholic drinks to help me drink less.</a:t>
            </a:r>
            <a:endParaRPr lang="en-US" sz="2000" dirty="0">
              <a:solidFill>
                <a:srgbClr val="000000"/>
              </a:solidFill>
              <a:latin typeface="Arial" panose="020B0604020202020204" pitchFamily="34" charset="0"/>
            </a:endParaRPr>
          </a:p>
          <a:p>
            <a:endParaRPr lang="en-GB" sz="3200" dirty="0"/>
          </a:p>
        </p:txBody>
      </p:sp>
      <p:pic>
        <p:nvPicPr>
          <p:cNvPr id="4" name="Picture 3">
            <a:extLst>
              <a:ext uri="{FF2B5EF4-FFF2-40B4-BE49-F238E27FC236}">
                <a16:creationId xmlns:a16="http://schemas.microsoft.com/office/drawing/2014/main" id="{82856771-1B7F-3897-1DF8-FB98DD1640E7}"/>
              </a:ext>
            </a:extLst>
          </p:cNvPr>
          <p:cNvPicPr>
            <a:picLocks noChangeAspect="1"/>
          </p:cNvPicPr>
          <p:nvPr/>
        </p:nvPicPr>
        <p:blipFill>
          <a:blip r:embed="rId2"/>
          <a:stretch>
            <a:fillRect/>
          </a:stretch>
        </p:blipFill>
        <p:spPr>
          <a:xfrm>
            <a:off x="6960261" y="2627086"/>
            <a:ext cx="4441220" cy="3330915"/>
          </a:xfrm>
          <a:prstGeom prst="rect">
            <a:avLst/>
          </a:prstGeom>
        </p:spPr>
      </p:pic>
    </p:spTree>
    <p:extLst>
      <p:ext uri="{BB962C8B-B14F-4D97-AF65-F5344CB8AC3E}">
        <p14:creationId xmlns:p14="http://schemas.microsoft.com/office/powerpoint/2010/main" val="1468767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1F81D-FA4F-B422-7096-0E2D61B747EB}"/>
              </a:ext>
            </a:extLst>
          </p:cNvPr>
          <p:cNvPicPr>
            <a:picLocks noChangeAspect="1"/>
          </p:cNvPicPr>
          <p:nvPr/>
        </p:nvPicPr>
        <p:blipFill>
          <a:blip r:embed="rId3"/>
          <a:stretch>
            <a:fillRect/>
          </a:stretch>
        </p:blipFill>
        <p:spPr>
          <a:xfrm>
            <a:off x="5312228" y="1968709"/>
            <a:ext cx="6879771" cy="4889291"/>
          </a:xfrm>
          <a:prstGeom prst="rect">
            <a:avLst/>
          </a:prstGeom>
        </p:spPr>
      </p:pic>
      <p:sp>
        <p:nvSpPr>
          <p:cNvPr id="2" name="Title 1">
            <a:extLst>
              <a:ext uri="{FF2B5EF4-FFF2-40B4-BE49-F238E27FC236}">
                <a16:creationId xmlns:a16="http://schemas.microsoft.com/office/drawing/2014/main" id="{98AA83F4-7FDB-C130-91FB-59D1F418CEA6}"/>
              </a:ext>
            </a:extLst>
          </p:cNvPr>
          <p:cNvSpPr>
            <a:spLocks noGrp="1"/>
          </p:cNvSpPr>
          <p:nvPr>
            <p:ph type="title"/>
          </p:nvPr>
        </p:nvSpPr>
        <p:spPr/>
        <p:txBody>
          <a:bodyPr/>
          <a:lstStyle/>
          <a:p>
            <a:r>
              <a:rPr lang="en-US" dirty="0"/>
              <a:t>Next Steps….</a:t>
            </a:r>
            <a:endParaRPr lang="en-GB" dirty="0"/>
          </a:p>
        </p:txBody>
      </p:sp>
      <p:sp>
        <p:nvSpPr>
          <p:cNvPr id="3" name="Text Placeholder 2">
            <a:extLst>
              <a:ext uri="{FF2B5EF4-FFF2-40B4-BE49-F238E27FC236}">
                <a16:creationId xmlns:a16="http://schemas.microsoft.com/office/drawing/2014/main" id="{B093ACCA-B097-03C4-F3E4-91F4B740CA34}"/>
              </a:ext>
            </a:extLst>
          </p:cNvPr>
          <p:cNvSpPr>
            <a:spLocks noGrp="1"/>
          </p:cNvSpPr>
          <p:nvPr>
            <p:ph type="body" sz="quarter" idx="13"/>
          </p:nvPr>
        </p:nvSpPr>
        <p:spPr>
          <a:xfrm>
            <a:off x="360000" y="2412000"/>
            <a:ext cx="6606857" cy="3600000"/>
          </a:xfrm>
        </p:spPr>
        <p:txBody>
          <a:bodyPr/>
          <a:lstStyle/>
          <a:p>
            <a:r>
              <a:rPr lang="en-US" dirty="0"/>
              <a:t>Focus Groups with increasing-and-higher-risk drinkers</a:t>
            </a:r>
          </a:p>
          <a:p>
            <a:r>
              <a:rPr lang="en-US" dirty="0"/>
              <a:t>Think Aloud studies</a:t>
            </a:r>
          </a:p>
          <a:p>
            <a:r>
              <a:rPr lang="en-US" dirty="0"/>
              <a:t>App developer interview</a:t>
            </a:r>
          </a:p>
          <a:p>
            <a:pPr marL="0" indent="0">
              <a:buNone/>
            </a:pPr>
            <a:endParaRPr lang="en-GB" dirty="0"/>
          </a:p>
        </p:txBody>
      </p:sp>
    </p:spTree>
    <p:extLst>
      <p:ext uri="{BB962C8B-B14F-4D97-AF65-F5344CB8AC3E}">
        <p14:creationId xmlns:p14="http://schemas.microsoft.com/office/powerpoint/2010/main" val="419152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FF98-F380-FA20-8C23-9CA5CF25B4F6}"/>
              </a:ext>
            </a:extLst>
          </p:cNvPr>
          <p:cNvSpPr>
            <a:spLocks noGrp="1"/>
          </p:cNvSpPr>
          <p:nvPr>
            <p:ph type="title"/>
          </p:nvPr>
        </p:nvSpPr>
        <p:spPr/>
        <p:txBody>
          <a:bodyPr/>
          <a:lstStyle/>
          <a:p>
            <a:r>
              <a:rPr lang="en-US" dirty="0"/>
              <a:t>Questions?</a:t>
            </a:r>
            <a:endParaRPr lang="en-GB" dirty="0"/>
          </a:p>
        </p:txBody>
      </p:sp>
      <p:pic>
        <p:nvPicPr>
          <p:cNvPr id="4" name="Content Placeholder 3">
            <a:extLst>
              <a:ext uri="{FF2B5EF4-FFF2-40B4-BE49-F238E27FC236}">
                <a16:creationId xmlns:a16="http://schemas.microsoft.com/office/drawing/2014/main" id="{1254C030-8E40-30DE-EAFC-380E44EA306A}"/>
              </a:ext>
            </a:extLst>
          </p:cNvPr>
          <p:cNvPicPr>
            <a:picLocks noGrp="1" noChangeAspect="1"/>
          </p:cNvPicPr>
          <p:nvPr>
            <p:ph idx="1"/>
          </p:nvPr>
        </p:nvPicPr>
        <p:blipFill>
          <a:blip r:embed="rId2"/>
          <a:stretch>
            <a:fillRect/>
          </a:stretch>
        </p:blipFill>
        <p:spPr>
          <a:xfrm>
            <a:off x="2922529" y="2376488"/>
            <a:ext cx="5675430" cy="3779837"/>
          </a:xfrm>
          <a:prstGeom prst="rect">
            <a:avLst/>
          </a:prstGeom>
        </p:spPr>
      </p:pic>
    </p:spTree>
    <p:extLst>
      <p:ext uri="{BB962C8B-B14F-4D97-AF65-F5344CB8AC3E}">
        <p14:creationId xmlns:p14="http://schemas.microsoft.com/office/powerpoint/2010/main" val="219156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9BE1-8459-4479-C331-BC358D4F7514}"/>
              </a:ext>
            </a:extLst>
          </p:cNvPr>
          <p:cNvSpPr>
            <a:spLocks noGrp="1"/>
          </p:cNvSpPr>
          <p:nvPr>
            <p:ph type="title"/>
          </p:nvPr>
        </p:nvSpPr>
        <p:spPr/>
        <p:txBody>
          <a:bodyPr/>
          <a:lstStyle/>
          <a:p>
            <a:r>
              <a:rPr lang="en-GB" dirty="0"/>
              <a:t>TIDDLES team</a:t>
            </a:r>
          </a:p>
        </p:txBody>
      </p:sp>
      <p:sp>
        <p:nvSpPr>
          <p:cNvPr id="3" name="Content Placeholder 2">
            <a:extLst>
              <a:ext uri="{FF2B5EF4-FFF2-40B4-BE49-F238E27FC236}">
                <a16:creationId xmlns:a16="http://schemas.microsoft.com/office/drawing/2014/main" id="{B7C2FB4E-3814-B02F-4837-C97249468BC4}"/>
              </a:ext>
            </a:extLst>
          </p:cNvPr>
          <p:cNvSpPr>
            <a:spLocks noGrp="1"/>
          </p:cNvSpPr>
          <p:nvPr>
            <p:ph idx="1"/>
          </p:nvPr>
        </p:nvSpPr>
        <p:spPr>
          <a:xfrm>
            <a:off x="638721" y="1872677"/>
            <a:ext cx="8328816" cy="4351338"/>
          </a:xfrm>
        </p:spPr>
        <p:txBody>
          <a:bodyPr numCol="2">
            <a:normAutofit/>
          </a:bodyPr>
          <a:lstStyle/>
          <a:p>
            <a:pPr marL="0" indent="0">
              <a:buNone/>
            </a:pPr>
            <a:r>
              <a:rPr lang="en-GB" dirty="0"/>
              <a:t>Melissa Oldham</a:t>
            </a:r>
          </a:p>
          <a:p>
            <a:pPr marL="0" indent="0">
              <a:buNone/>
            </a:pPr>
            <a:r>
              <a:rPr lang="en-GB" dirty="0"/>
              <a:t>Claire Garnett</a:t>
            </a:r>
          </a:p>
          <a:p>
            <a:pPr marL="0" indent="0">
              <a:buNone/>
            </a:pPr>
            <a:r>
              <a:rPr lang="en-GB" dirty="0"/>
              <a:t>Larisa Dinu</a:t>
            </a:r>
          </a:p>
          <a:p>
            <a:pPr marL="11112" indent="0">
              <a:buNone/>
            </a:pPr>
            <a:r>
              <a:rPr lang="en-GB" dirty="0"/>
              <a:t>Abigail Stevely</a:t>
            </a:r>
          </a:p>
          <a:p>
            <a:pPr marL="11112" indent="0">
              <a:buNone/>
            </a:pPr>
            <a:r>
              <a:rPr lang="en-GB" dirty="0"/>
              <a:t>John Holmes</a:t>
            </a:r>
          </a:p>
          <a:p>
            <a:pPr marL="11112" indent="0">
              <a:buNone/>
            </a:pPr>
            <a:r>
              <a:rPr lang="en-GB" dirty="0"/>
              <a:t>Andrew Jones</a:t>
            </a:r>
          </a:p>
        </p:txBody>
      </p:sp>
      <p:pic>
        <p:nvPicPr>
          <p:cNvPr id="12" name="Picture 11">
            <a:extLst>
              <a:ext uri="{FF2B5EF4-FFF2-40B4-BE49-F238E27FC236}">
                <a16:creationId xmlns:a16="http://schemas.microsoft.com/office/drawing/2014/main" id="{BE8B6FC6-791B-F557-0B3C-6476A2A4E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113" y="633985"/>
            <a:ext cx="4768655" cy="1900793"/>
          </a:xfrm>
          <a:prstGeom prst="rect">
            <a:avLst/>
          </a:prstGeom>
        </p:spPr>
      </p:pic>
      <p:pic>
        <p:nvPicPr>
          <p:cNvPr id="13" name="Picture 12">
            <a:extLst>
              <a:ext uri="{FF2B5EF4-FFF2-40B4-BE49-F238E27FC236}">
                <a16:creationId xmlns:a16="http://schemas.microsoft.com/office/drawing/2014/main" id="{6C701DB6-4C82-9081-D65C-213FDFC49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2684" y="2485820"/>
            <a:ext cx="3941237" cy="1138777"/>
          </a:xfrm>
          <a:prstGeom prst="rect">
            <a:avLst/>
          </a:prstGeom>
        </p:spPr>
      </p:pic>
      <p:pic>
        <p:nvPicPr>
          <p:cNvPr id="14" name="Picture 6" descr="The University of Sheffield logo transparent PNG - StickPNG">
            <a:extLst>
              <a:ext uri="{FF2B5EF4-FFF2-40B4-BE49-F238E27FC236}">
                <a16:creationId xmlns:a16="http://schemas.microsoft.com/office/drawing/2014/main" id="{F2496CF7-D087-EF78-09EC-97BAC431D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8305" y="3828606"/>
            <a:ext cx="3046158" cy="1297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84793B-5DAA-BB98-7FB1-0221EE9D1D80}"/>
              </a:ext>
            </a:extLst>
          </p:cNvPr>
          <p:cNvPicPr>
            <a:picLocks noChangeAspect="1"/>
          </p:cNvPicPr>
          <p:nvPr/>
        </p:nvPicPr>
        <p:blipFill>
          <a:blip r:embed="rId6"/>
          <a:stretch>
            <a:fillRect/>
          </a:stretch>
        </p:blipFill>
        <p:spPr>
          <a:xfrm>
            <a:off x="7903067" y="5330508"/>
            <a:ext cx="3980854" cy="1138777"/>
          </a:xfrm>
          <a:prstGeom prst="rect">
            <a:avLst/>
          </a:prstGeom>
        </p:spPr>
      </p:pic>
    </p:spTree>
    <p:extLst>
      <p:ext uri="{BB962C8B-B14F-4D97-AF65-F5344CB8AC3E}">
        <p14:creationId xmlns:p14="http://schemas.microsoft.com/office/powerpoint/2010/main" val="346441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9D6E-1EAF-EFC1-7CA9-AAAB9D8CE4F6}"/>
              </a:ext>
            </a:extLst>
          </p:cNvPr>
          <p:cNvSpPr>
            <a:spLocks noGrp="1"/>
          </p:cNvSpPr>
          <p:nvPr>
            <p:ph type="title"/>
          </p:nvPr>
        </p:nvSpPr>
        <p:spPr/>
        <p:txBody>
          <a:bodyPr/>
          <a:lstStyle/>
          <a:p>
            <a:r>
              <a:rPr lang="en-GB"/>
              <a:t>The problem</a:t>
            </a:r>
          </a:p>
        </p:txBody>
      </p:sp>
      <p:sp>
        <p:nvSpPr>
          <p:cNvPr id="3" name="Content Placeholder 2">
            <a:extLst>
              <a:ext uri="{FF2B5EF4-FFF2-40B4-BE49-F238E27FC236}">
                <a16:creationId xmlns:a16="http://schemas.microsoft.com/office/drawing/2014/main" id="{11F1A13D-028A-4BE4-3BA5-4B184EE86DA5}"/>
              </a:ext>
            </a:extLst>
          </p:cNvPr>
          <p:cNvSpPr>
            <a:spLocks noGrp="1"/>
          </p:cNvSpPr>
          <p:nvPr>
            <p:ph idx="1"/>
          </p:nvPr>
        </p:nvSpPr>
        <p:spPr>
          <a:xfrm>
            <a:off x="360000" y="1863077"/>
            <a:ext cx="11082032" cy="2565062"/>
          </a:xfrm>
        </p:spPr>
        <p:txBody>
          <a:bodyPr/>
          <a:lstStyle/>
          <a:p>
            <a:r>
              <a:rPr lang="en-GB" sz="3200"/>
              <a:t>Record high alcohol deaths in the UK</a:t>
            </a:r>
            <a:r>
              <a:rPr lang="en-GB" sz="3200" baseline="30000"/>
              <a:t>1</a:t>
            </a:r>
          </a:p>
          <a:p>
            <a:r>
              <a:rPr lang="en-GB" sz="3200"/>
              <a:t>Leading risk factor for early mortality, ill health and disability</a:t>
            </a:r>
            <a:r>
              <a:rPr lang="en-GB" sz="3200" baseline="30000"/>
              <a:t>2</a:t>
            </a:r>
          </a:p>
          <a:p>
            <a:r>
              <a:rPr lang="en-GB" sz="3200"/>
              <a:t>Exacerbated by COVID-19 pandemic</a:t>
            </a:r>
            <a:r>
              <a:rPr lang="en-GB" sz="3200" baseline="30000"/>
              <a:t>3</a:t>
            </a:r>
          </a:p>
          <a:p>
            <a:endParaRPr lang="en-GB"/>
          </a:p>
        </p:txBody>
      </p:sp>
      <p:grpSp>
        <p:nvGrpSpPr>
          <p:cNvPr id="15" name="Group 14">
            <a:extLst>
              <a:ext uri="{FF2B5EF4-FFF2-40B4-BE49-F238E27FC236}">
                <a16:creationId xmlns:a16="http://schemas.microsoft.com/office/drawing/2014/main" id="{B16A3D48-7637-85B5-F3FF-726C2F0111F1}"/>
              </a:ext>
            </a:extLst>
          </p:cNvPr>
          <p:cNvGrpSpPr/>
          <p:nvPr/>
        </p:nvGrpSpPr>
        <p:grpSpPr>
          <a:xfrm>
            <a:off x="749968" y="3834119"/>
            <a:ext cx="10542040" cy="1952120"/>
            <a:chOff x="1285002" y="4498916"/>
            <a:chExt cx="9910754" cy="1637188"/>
          </a:xfrm>
        </p:grpSpPr>
        <p:sp>
          <p:nvSpPr>
            <p:cNvPr id="7" name="Rectangle: Rounded Corners 6">
              <a:extLst>
                <a:ext uri="{FF2B5EF4-FFF2-40B4-BE49-F238E27FC236}">
                  <a16:creationId xmlns:a16="http://schemas.microsoft.com/office/drawing/2014/main" id="{DB4037F8-2BDB-D5D5-C68C-98B871F11E85}"/>
                </a:ext>
              </a:extLst>
            </p:cNvPr>
            <p:cNvSpPr/>
            <p:nvPr/>
          </p:nvSpPr>
          <p:spPr>
            <a:xfrm>
              <a:off x="1285002" y="4575393"/>
              <a:ext cx="2683043" cy="154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F3169B79-1AA2-5C17-C90C-5712495BA137}"/>
                </a:ext>
              </a:extLst>
            </p:cNvPr>
            <p:cNvPicPr>
              <a:picLocks noChangeAspect="1"/>
            </p:cNvPicPr>
            <p:nvPr/>
          </p:nvPicPr>
          <p:blipFill>
            <a:blip r:embed="rId3"/>
            <a:stretch>
              <a:fillRect/>
            </a:stretch>
          </p:blipFill>
          <p:spPr>
            <a:xfrm>
              <a:off x="4893046" y="4575393"/>
              <a:ext cx="2694666" cy="1560711"/>
            </a:xfrm>
            <a:prstGeom prst="rect">
              <a:avLst/>
            </a:prstGeom>
          </p:spPr>
        </p:pic>
        <p:sp>
          <p:nvSpPr>
            <p:cNvPr id="9" name="Rectangle: Rounded Corners 8">
              <a:extLst>
                <a:ext uri="{FF2B5EF4-FFF2-40B4-BE49-F238E27FC236}">
                  <a16:creationId xmlns:a16="http://schemas.microsoft.com/office/drawing/2014/main" id="{3EEBB14C-E8DD-40B3-354E-6F91CE836139}"/>
                </a:ext>
              </a:extLst>
            </p:cNvPr>
            <p:cNvSpPr/>
            <p:nvPr/>
          </p:nvSpPr>
          <p:spPr>
            <a:xfrm>
              <a:off x="8512713" y="4575392"/>
              <a:ext cx="2683043" cy="154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9AF23F64-D56C-0728-DA9C-85446A52AE49}"/>
                </a:ext>
              </a:extLst>
            </p:cNvPr>
            <p:cNvSpPr/>
            <p:nvPr/>
          </p:nvSpPr>
          <p:spPr>
            <a:xfrm>
              <a:off x="4102474" y="5157184"/>
              <a:ext cx="744883" cy="565751"/>
            </a:xfrm>
            <a:prstGeom prst="rightArrow">
              <a:avLst/>
            </a:prstGeom>
            <a:solidFill>
              <a:srgbClr val="C8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93706CCA-312C-D907-AFEB-DB88D4F0C7D2}"/>
                </a:ext>
              </a:extLst>
            </p:cNvPr>
            <p:cNvPicPr>
              <a:picLocks noChangeAspect="1"/>
            </p:cNvPicPr>
            <p:nvPr/>
          </p:nvPicPr>
          <p:blipFill>
            <a:blip r:embed="rId4"/>
            <a:stretch>
              <a:fillRect/>
            </a:stretch>
          </p:blipFill>
          <p:spPr>
            <a:xfrm>
              <a:off x="7678324" y="5199462"/>
              <a:ext cx="743776" cy="566977"/>
            </a:xfrm>
            <a:prstGeom prst="rect">
              <a:avLst/>
            </a:prstGeom>
          </p:spPr>
        </p:pic>
        <p:sp>
          <p:nvSpPr>
            <p:cNvPr id="12" name="TextBox 11">
              <a:extLst>
                <a:ext uri="{FF2B5EF4-FFF2-40B4-BE49-F238E27FC236}">
                  <a16:creationId xmlns:a16="http://schemas.microsoft.com/office/drawing/2014/main" id="{B2CC3FE5-447C-9996-5D7E-B9567DBC37E7}"/>
                </a:ext>
              </a:extLst>
            </p:cNvPr>
            <p:cNvSpPr txBox="1"/>
            <p:nvPr/>
          </p:nvSpPr>
          <p:spPr>
            <a:xfrm>
              <a:off x="1598183" y="4845102"/>
              <a:ext cx="2129345" cy="100668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risk drinkers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32% of population</a:t>
              </a:r>
              <a:r>
                <a:rPr kumimoji="0" lang="en-GB" sz="2400" b="0" i="0" u="none" strike="noStrike" kern="1200" cap="none" spc="0" normalizeH="0" baseline="30000" noProof="0" dirty="0">
                  <a:ln>
                    <a:noFill/>
                  </a:ln>
                  <a:solidFill>
                    <a:srgbClr val="FFFFFF"/>
                  </a:solidFill>
                  <a:effectLst/>
                  <a:uLnTx/>
                  <a:uFillTx/>
                  <a:latin typeface="Arial" panose="020B0604020202020204" pitchFamily="34" charset="0"/>
                  <a:ea typeface="+mn-ea"/>
                  <a:cs typeface="+mn-cs"/>
                </a:rPr>
                <a:t>4</a:t>
              </a:r>
            </a:p>
          </p:txBody>
        </p:sp>
        <p:sp>
          <p:nvSpPr>
            <p:cNvPr id="13" name="TextBox 12">
              <a:extLst>
                <a:ext uri="{FF2B5EF4-FFF2-40B4-BE49-F238E27FC236}">
                  <a16:creationId xmlns:a16="http://schemas.microsoft.com/office/drawing/2014/main" id="{B66C0A35-3919-E381-F541-312701FB9F04}"/>
                </a:ext>
              </a:extLst>
            </p:cNvPr>
            <p:cNvSpPr txBox="1"/>
            <p:nvPr/>
          </p:nvSpPr>
          <p:spPr>
            <a:xfrm>
              <a:off x="5246531" y="4498916"/>
              <a:ext cx="2129345" cy="15487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400" dirty="0">
                  <a:solidFill>
                    <a:srgbClr val="FFFFFF"/>
                  </a:solidFill>
                  <a:latin typeface="Arial" panose="020B0604020202020204" pitchFamily="34" charset="0"/>
                </a:rPr>
                <a:t>34</a:t>
              </a: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of these tried to cut down in the past year</a:t>
              </a:r>
            </a:p>
          </p:txBody>
        </p:sp>
        <p:sp>
          <p:nvSpPr>
            <p:cNvPr id="14" name="TextBox 13">
              <a:extLst>
                <a:ext uri="{FF2B5EF4-FFF2-40B4-BE49-F238E27FC236}">
                  <a16:creationId xmlns:a16="http://schemas.microsoft.com/office/drawing/2014/main" id="{1C08B56B-9E52-7798-DF33-7F8E49D81F66}"/>
                </a:ext>
              </a:extLst>
            </p:cNvPr>
            <p:cNvSpPr txBox="1"/>
            <p:nvPr/>
          </p:nvSpPr>
          <p:spPr>
            <a:xfrm>
              <a:off x="8866198" y="4977425"/>
              <a:ext cx="2129345" cy="69693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9% of these used support</a:t>
              </a:r>
              <a:endPar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B0C8FFAA-AE19-2B45-4622-46D18F4A3D45}"/>
              </a:ext>
            </a:extLst>
          </p:cNvPr>
          <p:cNvSpPr txBox="1"/>
          <p:nvPr/>
        </p:nvSpPr>
        <p:spPr>
          <a:xfrm>
            <a:off x="0" y="6187976"/>
            <a:ext cx="121920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1.ONS data retrieved from; https://www.ons.gov.uk/peoplepopulationandcommunity/birthsdeathsandmarriages/deaths/bulletins/alcoholspecificdeathsintheuk/2021registrations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 Griswold MG et al. Alcohol use and burden for 195 countries and territories, 1990–2016: a systematic analysis for the Global Burden of Disease Study 2016 The Lancet;392:1015–35.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 Oldham et al. Characterising the patterns of and factors associated with increased alcohol consumption since COVID-19 in a UK sample. Drug and Alcohol review; DOI: https://doi.org/10.1111/dar.13256 (2021).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 ATS data retrieved from https://www.alcoholinengland.info/graphs/monthly-tracking-kpi</a:t>
            </a: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72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0829-9AE4-02F8-BAE9-16CE27628771}"/>
              </a:ext>
            </a:extLst>
          </p:cNvPr>
          <p:cNvSpPr>
            <a:spLocks noGrp="1"/>
          </p:cNvSpPr>
          <p:nvPr>
            <p:ph type="title"/>
          </p:nvPr>
        </p:nvSpPr>
        <p:spPr/>
        <p:txBody>
          <a:bodyPr/>
          <a:lstStyle/>
          <a:p>
            <a:r>
              <a:rPr lang="en-GB"/>
              <a:t>Harmful drinking occurs in a variety of contexts…</a:t>
            </a:r>
          </a:p>
        </p:txBody>
      </p:sp>
      <p:sp>
        <p:nvSpPr>
          <p:cNvPr id="3" name="Text Placeholder 2">
            <a:extLst>
              <a:ext uri="{FF2B5EF4-FFF2-40B4-BE49-F238E27FC236}">
                <a16:creationId xmlns:a16="http://schemas.microsoft.com/office/drawing/2014/main" id="{5C18A872-8D6B-D0FD-345B-CEC05C516961}"/>
              </a:ext>
            </a:extLst>
          </p:cNvPr>
          <p:cNvSpPr>
            <a:spLocks noGrp="1"/>
          </p:cNvSpPr>
          <p:nvPr>
            <p:ph type="body" sz="quarter" idx="13"/>
          </p:nvPr>
        </p:nvSpPr>
        <p:spPr>
          <a:xfrm>
            <a:off x="359999" y="2412000"/>
            <a:ext cx="7869601" cy="3600000"/>
          </a:xfrm>
        </p:spPr>
        <p:txBody>
          <a:bodyPr/>
          <a:lstStyle/>
          <a:p>
            <a:pPr marL="0" indent="0" algn="l">
              <a:buNone/>
            </a:pPr>
            <a:r>
              <a:rPr lang="en-US" sz="2800" dirty="0">
                <a:solidFill>
                  <a:srgbClr val="000000"/>
                </a:solidFill>
              </a:rPr>
              <a:t>C</a:t>
            </a:r>
            <a:r>
              <a:rPr lang="en-US" sz="2800" b="0" i="0" dirty="0">
                <a:solidFill>
                  <a:srgbClr val="000000"/>
                </a:solidFill>
                <a:effectLst/>
              </a:rPr>
              <a:t>ommon types of drinking occasions in the UK</a:t>
            </a:r>
            <a:r>
              <a:rPr lang="en-US" sz="2800" b="0" i="0" baseline="30000" dirty="0">
                <a:solidFill>
                  <a:srgbClr val="000000"/>
                </a:solidFill>
                <a:effectLst/>
              </a:rPr>
              <a:t>1</a:t>
            </a:r>
            <a:r>
              <a:rPr lang="en-US" sz="2800" b="0" i="0" dirty="0">
                <a:solidFill>
                  <a:srgbClr val="000000"/>
                </a:solidFill>
                <a:effectLst/>
              </a:rPr>
              <a:t>;</a:t>
            </a:r>
          </a:p>
          <a:p>
            <a:pPr lvl="2"/>
            <a:r>
              <a:rPr lang="en-US" sz="2400" dirty="0">
                <a:solidFill>
                  <a:srgbClr val="000000"/>
                </a:solidFill>
              </a:rPr>
              <a:t>At home with partner</a:t>
            </a:r>
          </a:p>
          <a:p>
            <a:pPr lvl="2"/>
            <a:r>
              <a:rPr lang="en-US" sz="2400" b="0" i="0" dirty="0">
                <a:solidFill>
                  <a:srgbClr val="000000"/>
                </a:solidFill>
                <a:effectLst/>
              </a:rPr>
              <a:t>With partner/family at </a:t>
            </a:r>
            <a:r>
              <a:rPr lang="en-US" sz="2400" dirty="0">
                <a:solidFill>
                  <a:srgbClr val="000000"/>
                </a:solidFill>
              </a:rPr>
              <a:t>home</a:t>
            </a:r>
            <a:endParaRPr lang="en-US" sz="2400" b="0" i="0" dirty="0">
              <a:solidFill>
                <a:srgbClr val="000000"/>
              </a:solidFill>
              <a:effectLst/>
            </a:endParaRPr>
          </a:p>
          <a:p>
            <a:pPr lvl="2"/>
            <a:r>
              <a:rPr lang="en-US" sz="2400" b="0" i="0" dirty="0">
                <a:solidFill>
                  <a:srgbClr val="000000"/>
                </a:solidFill>
                <a:effectLst/>
              </a:rPr>
              <a:t>Social event in a home</a:t>
            </a:r>
          </a:p>
          <a:p>
            <a:pPr lvl="2"/>
            <a:r>
              <a:rPr lang="en-US" sz="2400" b="0" i="0" dirty="0">
                <a:solidFill>
                  <a:srgbClr val="000000"/>
                </a:solidFill>
                <a:effectLst/>
              </a:rPr>
              <a:t>Pub with friends</a:t>
            </a:r>
          </a:p>
          <a:p>
            <a:pPr lvl="2"/>
            <a:r>
              <a:rPr lang="en-US" sz="2400" b="0" i="0" dirty="0">
                <a:solidFill>
                  <a:srgbClr val="000000"/>
                </a:solidFill>
                <a:effectLst/>
              </a:rPr>
              <a:t>Pub alone</a:t>
            </a:r>
          </a:p>
          <a:p>
            <a:pPr lvl="2"/>
            <a:r>
              <a:rPr lang="en-US" sz="2400" b="0" i="0" dirty="0">
                <a:solidFill>
                  <a:srgbClr val="000000"/>
                </a:solidFill>
                <a:effectLst/>
              </a:rPr>
              <a:t>Big day/night out</a:t>
            </a:r>
          </a:p>
          <a:p>
            <a:pPr lvl="2"/>
            <a:r>
              <a:rPr lang="en-US" sz="2400" dirty="0">
                <a:solidFill>
                  <a:srgbClr val="000000"/>
                </a:solidFill>
              </a:rPr>
              <a:t>Going out for a meal </a:t>
            </a:r>
          </a:p>
          <a:p>
            <a:pPr lvl="2"/>
            <a:r>
              <a:rPr lang="en-US" sz="2400" dirty="0">
                <a:solidFill>
                  <a:srgbClr val="000000"/>
                </a:solidFill>
              </a:rPr>
              <a:t>Going out with partner</a:t>
            </a:r>
            <a:r>
              <a:rPr lang="en-US" sz="2400" dirty="0"/>
              <a:t> </a:t>
            </a:r>
            <a:endParaRPr lang="en-GB" sz="2400" dirty="0"/>
          </a:p>
          <a:p>
            <a:pPr marL="0" indent="0" algn="l">
              <a:buNone/>
            </a:pPr>
            <a:endParaRPr lang="en-US" sz="2800" b="0" i="0" dirty="0">
              <a:solidFill>
                <a:srgbClr val="000000"/>
              </a:solidFill>
              <a:effectLst/>
              <a:latin typeface="Times New Roman" panose="02020603050405020304" pitchFamily="18" charset="0"/>
            </a:endParaRPr>
          </a:p>
        </p:txBody>
      </p:sp>
      <p:sp>
        <p:nvSpPr>
          <p:cNvPr id="6" name="TextBox 5">
            <a:extLst>
              <a:ext uri="{FF2B5EF4-FFF2-40B4-BE49-F238E27FC236}">
                <a16:creationId xmlns:a16="http://schemas.microsoft.com/office/drawing/2014/main" id="{9F8DF904-1C95-55D3-E9B9-E277BD950243}"/>
              </a:ext>
            </a:extLst>
          </p:cNvPr>
          <p:cNvSpPr txBox="1"/>
          <p:nvPr/>
        </p:nvSpPr>
        <p:spPr>
          <a:xfrm>
            <a:off x="0" y="6481997"/>
            <a:ext cx="8729172"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Holmes J, Sasso A, </a:t>
            </a:r>
            <a:r>
              <a:rPr kumimoji="0" lang="en-GB" sz="11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Hernandes</a:t>
            </a: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Alava M, Borges Neves R, Stevely AK, Wardle A, M. P. The distribution of alcohol consumption and heavy episodic drinking across British drinking occasions in 2019: An event-level latent class analysis of drinking diary data. </a:t>
            </a:r>
            <a:r>
              <a:rPr kumimoji="0" lang="en-GB"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Addiction </a:t>
            </a: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12–26 (in press).</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0AA567-F93D-C862-5E3B-7EB872678237}"/>
              </a:ext>
            </a:extLst>
          </p:cNvPr>
          <p:cNvPicPr>
            <a:picLocks noChangeAspect="1"/>
          </p:cNvPicPr>
          <p:nvPr/>
        </p:nvPicPr>
        <p:blipFill>
          <a:blip r:embed="rId3"/>
          <a:stretch>
            <a:fillRect/>
          </a:stretch>
        </p:blipFill>
        <p:spPr>
          <a:xfrm>
            <a:off x="8729172" y="550758"/>
            <a:ext cx="3462828" cy="6307242"/>
          </a:xfrm>
          <a:prstGeom prst="rect">
            <a:avLst/>
          </a:prstGeom>
        </p:spPr>
      </p:pic>
    </p:spTree>
    <p:extLst>
      <p:ext uri="{BB962C8B-B14F-4D97-AF65-F5344CB8AC3E}">
        <p14:creationId xmlns:p14="http://schemas.microsoft.com/office/powerpoint/2010/main" val="412408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eading"/>
          <p:cNvSpPr>
            <a:spLocks noGrp="1"/>
          </p:cNvSpPr>
          <p:nvPr>
            <p:ph type="title"/>
          </p:nvPr>
        </p:nvSpPr>
        <p:spPr>
          <a:xfrm>
            <a:off x="161548" y="734346"/>
            <a:ext cx="9268202" cy="1368000"/>
          </a:xfrm>
        </p:spPr>
        <p:txBody>
          <a:bodyPr/>
          <a:lstStyle/>
          <a:p>
            <a:r>
              <a:rPr lang="en-GB"/>
              <a:t>Drinking contexts matter…</a:t>
            </a:r>
          </a:p>
        </p:txBody>
      </p:sp>
      <p:sp>
        <p:nvSpPr>
          <p:cNvPr id="5" name="Text Placeholder 2">
            <a:extLst>
              <a:ext uri="{FF2B5EF4-FFF2-40B4-BE49-F238E27FC236}">
                <a16:creationId xmlns:a16="http://schemas.microsoft.com/office/drawing/2014/main" id="{BE3A9EC1-5747-8930-78A2-AF45A6BE4A04}"/>
              </a:ext>
            </a:extLst>
          </p:cNvPr>
          <p:cNvSpPr>
            <a:spLocks noGrp="1"/>
          </p:cNvSpPr>
          <p:nvPr>
            <p:ph type="body" sz="quarter" idx="13"/>
          </p:nvPr>
        </p:nvSpPr>
        <p:spPr>
          <a:xfrm>
            <a:off x="318903" y="1843262"/>
            <a:ext cx="8007386" cy="4151138"/>
          </a:xfrm>
        </p:spPr>
        <p:txBody>
          <a:bodyPr/>
          <a:lstStyle/>
          <a:p>
            <a:r>
              <a:rPr lang="en-US" sz="3200" dirty="0">
                <a:solidFill>
                  <a:srgbClr val="000000"/>
                </a:solidFill>
                <a:latin typeface="Calibri" panose="020F0502020204030204" pitchFamily="34" charset="0"/>
              </a:rPr>
              <a:t>D</a:t>
            </a:r>
            <a:r>
              <a:rPr lang="en-US" sz="3200" b="0" i="0" u="none" strike="noStrike" baseline="0" dirty="0">
                <a:solidFill>
                  <a:srgbClr val="000000"/>
                </a:solidFill>
                <a:latin typeface="Calibri" panose="020F0502020204030204" pitchFamily="34" charset="0"/>
              </a:rPr>
              <a:t>rinking is not </a:t>
            </a:r>
            <a:r>
              <a:rPr lang="en-US" sz="3200" b="0" i="0" u="none" strike="noStrike" baseline="0" dirty="0" err="1">
                <a:solidFill>
                  <a:srgbClr val="000000"/>
                </a:solidFill>
                <a:latin typeface="Calibri" panose="020F0502020204030204" pitchFamily="34" charset="0"/>
              </a:rPr>
              <a:t>conceptualised</a:t>
            </a:r>
            <a:r>
              <a:rPr lang="en-US" sz="3200" b="0" i="0" u="none" strike="noStrike" baseline="0" dirty="0">
                <a:solidFill>
                  <a:srgbClr val="000000"/>
                </a:solidFill>
                <a:latin typeface="Calibri" panose="020F0502020204030204" pitchFamily="34" charset="0"/>
              </a:rPr>
              <a:t> in terms of a weekly total, but as individual occasions that are differentially integral to peoples lives</a:t>
            </a:r>
            <a:r>
              <a:rPr lang="en-US" sz="3200" b="0" i="0" u="none" strike="noStrike" baseline="30000" dirty="0">
                <a:solidFill>
                  <a:srgbClr val="000000"/>
                </a:solidFill>
                <a:latin typeface="Calibri" panose="020F0502020204030204" pitchFamily="34" charset="0"/>
              </a:rPr>
              <a:t>1,2</a:t>
            </a:r>
            <a:endParaRPr lang="en-US" sz="3200" b="0" i="0" u="none" strike="noStrike" baseline="0" dirty="0">
              <a:solidFill>
                <a:srgbClr val="000000"/>
              </a:solidFill>
              <a:latin typeface="Calibri" panose="020F0502020204030204" pitchFamily="34" charset="0"/>
            </a:endParaRPr>
          </a:p>
          <a:p>
            <a:r>
              <a:rPr lang="en-US" sz="3200" dirty="0">
                <a:solidFill>
                  <a:srgbClr val="000000"/>
                </a:solidFill>
                <a:latin typeface="Calibri" panose="020F0502020204030204" pitchFamily="34" charset="0"/>
              </a:rPr>
              <a:t>A </a:t>
            </a:r>
            <a:r>
              <a:rPr lang="en-US" sz="3200" b="0" i="0" u="none" strike="noStrike" baseline="0" dirty="0">
                <a:solidFill>
                  <a:srgbClr val="000000"/>
                </a:solidFill>
                <a:latin typeface="Calibri" panose="020F0502020204030204" pitchFamily="34" charset="0"/>
              </a:rPr>
              <a:t>range of contextual factors to heavy drinking occasions including drinking within a large group and drinking at the weekend</a:t>
            </a:r>
            <a:r>
              <a:rPr lang="en-US" sz="3200" b="0" i="0" u="none" strike="noStrike" baseline="30000" dirty="0">
                <a:solidFill>
                  <a:srgbClr val="000000"/>
                </a:solidFill>
                <a:latin typeface="Calibri" panose="020F0502020204030204" pitchFamily="34" charset="0"/>
              </a:rPr>
              <a:t>3,4</a:t>
            </a:r>
            <a:r>
              <a:rPr lang="en-US" sz="3200" b="0" i="0" u="none" strike="noStrike" baseline="0" dirty="0">
                <a:solidFill>
                  <a:srgbClr val="000000"/>
                </a:solidFill>
                <a:latin typeface="Calibri" panose="020F0502020204030204" pitchFamily="34" charset="0"/>
              </a:rPr>
              <a:t> </a:t>
            </a:r>
          </a:p>
        </p:txBody>
      </p:sp>
      <p:grpSp>
        <p:nvGrpSpPr>
          <p:cNvPr id="8" name="Group 7">
            <a:extLst>
              <a:ext uri="{FF2B5EF4-FFF2-40B4-BE49-F238E27FC236}">
                <a16:creationId xmlns:a16="http://schemas.microsoft.com/office/drawing/2014/main" id="{1134E048-8667-CFAC-6EF6-3C19847215C0}"/>
              </a:ext>
            </a:extLst>
          </p:cNvPr>
          <p:cNvGrpSpPr/>
          <p:nvPr/>
        </p:nvGrpSpPr>
        <p:grpSpPr>
          <a:xfrm>
            <a:off x="8978900" y="555768"/>
            <a:ext cx="3213100" cy="6327632"/>
            <a:chOff x="9034850" y="555768"/>
            <a:chExt cx="3157150" cy="6302232"/>
          </a:xfrm>
        </p:grpSpPr>
        <p:pic>
          <p:nvPicPr>
            <p:cNvPr id="10" name="Picture 9" descr="A person and person holding hands at a table&#10;&#10;Description automatically generated with medium confidence">
              <a:extLst>
                <a:ext uri="{FF2B5EF4-FFF2-40B4-BE49-F238E27FC236}">
                  <a16:creationId xmlns:a16="http://schemas.microsoft.com/office/drawing/2014/main" id="{9FB3ECD2-FA9E-AD80-A46B-240BB0E6805A}"/>
                </a:ext>
              </a:extLst>
            </p:cNvPr>
            <p:cNvPicPr>
              <a:picLocks noChangeAspect="1"/>
            </p:cNvPicPr>
            <p:nvPr/>
          </p:nvPicPr>
          <p:blipFill>
            <a:blip r:embed="rId3"/>
            <a:stretch>
              <a:fillRect/>
            </a:stretch>
          </p:blipFill>
          <p:spPr>
            <a:xfrm>
              <a:off x="9034850" y="555768"/>
              <a:ext cx="3157150" cy="2104766"/>
            </a:xfrm>
            <a:prstGeom prst="rect">
              <a:avLst/>
            </a:prstGeom>
          </p:spPr>
        </p:pic>
        <p:pic>
          <p:nvPicPr>
            <p:cNvPr id="11" name="Picture 10" descr="A picture containing concert, magenta, audience, event&#10;&#10;Description automatically generated">
              <a:extLst>
                <a:ext uri="{FF2B5EF4-FFF2-40B4-BE49-F238E27FC236}">
                  <a16:creationId xmlns:a16="http://schemas.microsoft.com/office/drawing/2014/main" id="{B1886140-A039-F9E5-5D74-40FE7E48B38C}"/>
                </a:ext>
              </a:extLst>
            </p:cNvPr>
            <p:cNvPicPr>
              <a:picLocks noChangeAspect="1"/>
            </p:cNvPicPr>
            <p:nvPr/>
          </p:nvPicPr>
          <p:blipFill>
            <a:blip r:embed="rId4"/>
            <a:stretch>
              <a:fillRect/>
            </a:stretch>
          </p:blipFill>
          <p:spPr>
            <a:xfrm>
              <a:off x="9034850" y="2660534"/>
              <a:ext cx="3157150" cy="2104766"/>
            </a:xfrm>
            <a:prstGeom prst="rect">
              <a:avLst/>
            </a:prstGeom>
          </p:spPr>
        </p:pic>
        <p:pic>
          <p:nvPicPr>
            <p:cNvPr id="12" name="Picture 11" descr="A hand holding a remote control and a bowl of chips and a beer&#10;&#10;Description automatically generated with medium confidence">
              <a:extLst>
                <a:ext uri="{FF2B5EF4-FFF2-40B4-BE49-F238E27FC236}">
                  <a16:creationId xmlns:a16="http://schemas.microsoft.com/office/drawing/2014/main" id="{9BF05D06-69CC-C59F-5E5C-0F250FDB7917}"/>
                </a:ext>
              </a:extLst>
            </p:cNvPr>
            <p:cNvPicPr>
              <a:picLocks noChangeAspect="1"/>
            </p:cNvPicPr>
            <p:nvPr/>
          </p:nvPicPr>
          <p:blipFill>
            <a:blip r:embed="rId5"/>
            <a:stretch>
              <a:fillRect/>
            </a:stretch>
          </p:blipFill>
          <p:spPr>
            <a:xfrm>
              <a:off x="9034850" y="4753234"/>
              <a:ext cx="3157150" cy="2104766"/>
            </a:xfrm>
            <a:prstGeom prst="rect">
              <a:avLst/>
            </a:prstGeom>
          </p:spPr>
        </p:pic>
      </p:grpSp>
      <p:sp>
        <p:nvSpPr>
          <p:cNvPr id="3" name="TextBox 2">
            <a:extLst>
              <a:ext uri="{FF2B5EF4-FFF2-40B4-BE49-F238E27FC236}">
                <a16:creationId xmlns:a16="http://schemas.microsoft.com/office/drawing/2014/main" id="{ACF6AD56-7382-5B99-B610-0C00ADBE19E1}"/>
              </a:ext>
            </a:extLst>
          </p:cNvPr>
          <p:cNvSpPr txBox="1"/>
          <p:nvPr/>
        </p:nvSpPr>
        <p:spPr>
          <a:xfrm>
            <a:off x="-41990" y="5994400"/>
            <a:ext cx="8729172" cy="1215717"/>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Arial" panose="020B0604020202020204" pitchFamily="34" charset="0"/>
              </a:rPr>
              <a:t>1</a:t>
            </a:r>
            <a:r>
              <a:rPr lang="en-GB" sz="1100" dirty="0">
                <a:effectLst/>
                <a:latin typeface="Calibri" panose="020F0502020204030204" pitchFamily="34" charset="0"/>
                <a:ea typeface="Calibri" panose="020F0502020204030204" pitchFamily="34" charset="0"/>
                <a:cs typeface="Arial" panose="020B0604020202020204" pitchFamily="34" charset="0"/>
              </a:rPr>
              <a:t>. Lyons, A. C., Emslie, C. &amp; Hunt, K. Staying ‘in the zone’ but not passing the ‘point of no return’: Embodiment, gender and drinking in mid-life. </a:t>
            </a:r>
            <a:r>
              <a:rPr lang="en-GB" sz="1100" i="1" dirty="0" err="1">
                <a:effectLst/>
                <a:latin typeface="Calibri" panose="020F0502020204030204" pitchFamily="34" charset="0"/>
                <a:ea typeface="Calibri" panose="020F0502020204030204" pitchFamily="34" charset="0"/>
                <a:cs typeface="Arial" panose="020B0604020202020204" pitchFamily="34" charset="0"/>
              </a:rPr>
              <a:t>Sociol</a:t>
            </a:r>
            <a:r>
              <a:rPr lang="en-GB" sz="1100" i="1" dirty="0">
                <a:effectLst/>
                <a:latin typeface="Calibri" panose="020F0502020204030204" pitchFamily="34" charset="0"/>
                <a:ea typeface="Calibri" panose="020F0502020204030204" pitchFamily="34" charset="0"/>
                <a:cs typeface="Arial" panose="020B0604020202020204" pitchFamily="34" charset="0"/>
              </a:rPr>
              <a:t>. Heal. </a:t>
            </a:r>
            <a:r>
              <a:rPr lang="en-GB" sz="1100" i="1" dirty="0" err="1">
                <a:effectLst/>
                <a:latin typeface="Calibri" panose="020F0502020204030204" pitchFamily="34" charset="0"/>
                <a:ea typeface="Calibri" panose="020F0502020204030204" pitchFamily="34" charset="0"/>
                <a:cs typeface="Arial" panose="020B0604020202020204" pitchFamily="34" charset="0"/>
              </a:rPr>
              <a:t>Illn</a:t>
            </a:r>
            <a:r>
              <a:rPr lang="en-GB" sz="1100" i="1" dirty="0">
                <a:effectLst/>
                <a:latin typeface="Calibri" panose="020F0502020204030204" pitchFamily="34" charset="0"/>
                <a:ea typeface="Calibri" panose="020F0502020204030204" pitchFamily="34" charset="0"/>
                <a:cs typeface="Arial" panose="020B0604020202020204" pitchFamily="34" charset="0"/>
              </a:rPr>
              <a:t>.</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b="1" dirty="0">
                <a:effectLst/>
                <a:latin typeface="Calibri" panose="020F0502020204030204" pitchFamily="34" charset="0"/>
                <a:ea typeface="Calibri" panose="020F0502020204030204" pitchFamily="34" charset="0"/>
                <a:cs typeface="Arial" panose="020B0604020202020204" pitchFamily="34" charset="0"/>
              </a:rPr>
              <a:t>36</a:t>
            </a:r>
            <a:r>
              <a:rPr lang="en-GB" sz="1100" dirty="0">
                <a:effectLst/>
                <a:latin typeface="Calibri" panose="020F0502020204030204" pitchFamily="34" charset="0"/>
                <a:ea typeface="Calibri" panose="020F0502020204030204" pitchFamily="34" charset="0"/>
                <a:cs typeface="Arial" panose="020B0604020202020204" pitchFamily="34" charset="0"/>
              </a:rPr>
              <a:t>, 264–277 (2014).</a:t>
            </a:r>
            <a:r>
              <a:rPr lang="en-GB" sz="1100" dirty="0">
                <a:latin typeface="Verdana" panose="020B0604030504040204" pitchFamily="34" charset="0"/>
                <a:ea typeface="Calibri" panose="020F0502020204030204" pitchFamily="34" charset="0"/>
                <a:cs typeface="Arial" panose="020B0604020202020204" pitchFamily="34" charset="0"/>
              </a:rPr>
              <a:t> </a:t>
            </a:r>
            <a:r>
              <a:rPr lang="en-GB" sz="1100" dirty="0">
                <a:effectLst/>
                <a:latin typeface="Calibri" panose="020F0502020204030204" pitchFamily="34" charset="0"/>
                <a:ea typeface="Calibri" panose="020F0502020204030204" pitchFamily="34" charset="0"/>
                <a:cs typeface="Arial" panose="020B0604020202020204" pitchFamily="34" charset="0"/>
              </a:rPr>
              <a:t>2. Aresi, G. &amp; Pedersen, E. R. ‘That right level of intoxication’: A Grounded Theory study on young adults’ drinking in nightlife settings. </a:t>
            </a:r>
            <a:r>
              <a:rPr lang="en-GB" sz="1100" i="1" dirty="0">
                <a:effectLst/>
                <a:latin typeface="Calibri" panose="020F0502020204030204" pitchFamily="34" charset="0"/>
                <a:ea typeface="Calibri" panose="020F0502020204030204" pitchFamily="34" charset="0"/>
                <a:cs typeface="Arial" panose="020B0604020202020204" pitchFamily="34" charset="0"/>
              </a:rPr>
              <a:t>J. Youth Stud.</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b="1" dirty="0">
                <a:effectLst/>
                <a:latin typeface="Calibri" panose="020F0502020204030204" pitchFamily="34" charset="0"/>
                <a:ea typeface="Calibri" panose="020F0502020204030204" pitchFamily="34" charset="0"/>
                <a:cs typeface="Arial" panose="020B0604020202020204" pitchFamily="34" charset="0"/>
              </a:rPr>
              <a:t>19</a:t>
            </a:r>
            <a:r>
              <a:rPr lang="en-GB" sz="1100" dirty="0">
                <a:effectLst/>
                <a:latin typeface="Calibri" panose="020F0502020204030204" pitchFamily="34" charset="0"/>
                <a:ea typeface="Calibri" panose="020F0502020204030204" pitchFamily="34" charset="0"/>
                <a:cs typeface="Arial" panose="020B0604020202020204" pitchFamily="34" charset="0"/>
              </a:rPr>
              <a:t>, 204–220 (2016).</a:t>
            </a:r>
            <a:r>
              <a:rPr lang="en-GB" sz="1100" dirty="0">
                <a:solidFill>
                  <a:srgbClr val="000000"/>
                </a:solidFill>
                <a:latin typeface="Arial" panose="020B0604020202020204" pitchFamily="34" charset="0"/>
              </a:rPr>
              <a:t> </a:t>
            </a:r>
            <a:r>
              <a:rPr lang="en-GB" sz="1100" dirty="0">
                <a:latin typeface="Calibri" panose="020F0502020204030204" pitchFamily="34" charset="0"/>
                <a:ea typeface="Calibri" panose="020F0502020204030204" pitchFamily="34" charset="0"/>
                <a:cs typeface="Arial" panose="020B0604020202020204" pitchFamily="34" charset="0"/>
              </a:rPr>
              <a:t>3.</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err="1">
                <a:effectLst/>
                <a:latin typeface="Calibri" panose="020F0502020204030204" pitchFamily="34" charset="0"/>
                <a:ea typeface="Calibri" panose="020F0502020204030204" pitchFamily="34" charset="0"/>
                <a:cs typeface="Arial" panose="020B0604020202020204" pitchFamily="34" charset="0"/>
              </a:rPr>
              <a:t>Thrul</a:t>
            </a:r>
            <a:r>
              <a:rPr lang="en-GB" sz="1100" dirty="0">
                <a:effectLst/>
                <a:latin typeface="Calibri" panose="020F0502020204030204" pitchFamily="34" charset="0"/>
                <a:ea typeface="Calibri" panose="020F0502020204030204" pitchFamily="34" charset="0"/>
                <a:cs typeface="Arial" panose="020B0604020202020204" pitchFamily="34" charset="0"/>
              </a:rPr>
              <a:t>, J. &amp; </a:t>
            </a:r>
            <a:r>
              <a:rPr lang="en-GB" sz="1100" dirty="0" err="1">
                <a:effectLst/>
                <a:latin typeface="Calibri" panose="020F0502020204030204" pitchFamily="34" charset="0"/>
                <a:ea typeface="Calibri" panose="020F0502020204030204" pitchFamily="34" charset="0"/>
                <a:cs typeface="Arial" panose="020B0604020202020204" pitchFamily="34" charset="0"/>
              </a:rPr>
              <a:t>Kuntsche</a:t>
            </a:r>
            <a:r>
              <a:rPr lang="en-GB" sz="1100" dirty="0">
                <a:effectLst/>
                <a:latin typeface="Calibri" panose="020F0502020204030204" pitchFamily="34" charset="0"/>
                <a:ea typeface="Calibri" panose="020F0502020204030204" pitchFamily="34" charset="0"/>
                <a:cs typeface="Arial" panose="020B0604020202020204" pitchFamily="34" charset="0"/>
              </a:rPr>
              <a:t>, E. The impact of friends on young adults’ drinking over the course of the evening-an event-level analysis. </a:t>
            </a:r>
            <a:r>
              <a:rPr lang="en-GB" sz="1100" i="1" dirty="0">
                <a:effectLst/>
                <a:latin typeface="Calibri" panose="020F0502020204030204" pitchFamily="34" charset="0"/>
                <a:ea typeface="Calibri" panose="020F0502020204030204" pitchFamily="34" charset="0"/>
                <a:cs typeface="Arial" panose="020B0604020202020204" pitchFamily="34" charset="0"/>
              </a:rPr>
              <a:t>Addiction</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b="1" dirty="0">
                <a:effectLst/>
                <a:latin typeface="Calibri" panose="020F0502020204030204" pitchFamily="34" charset="0"/>
                <a:ea typeface="Calibri" panose="020F0502020204030204" pitchFamily="34" charset="0"/>
                <a:cs typeface="Arial" panose="020B0604020202020204" pitchFamily="34" charset="0"/>
              </a:rPr>
              <a:t>110</a:t>
            </a:r>
            <a:r>
              <a:rPr lang="en-GB" sz="1100" dirty="0">
                <a:effectLst/>
                <a:latin typeface="Calibri" panose="020F0502020204030204" pitchFamily="34" charset="0"/>
                <a:ea typeface="Calibri" panose="020F0502020204030204" pitchFamily="34" charset="0"/>
                <a:cs typeface="Arial" panose="020B0604020202020204" pitchFamily="34" charset="0"/>
              </a:rPr>
              <a:t>, 619–626 (2015).</a:t>
            </a:r>
            <a:r>
              <a:rPr lang="en-GB" sz="1100" dirty="0">
                <a:latin typeface="Verdana" panose="020B0604030504040204" pitchFamily="34" charset="0"/>
                <a:ea typeface="Calibri" panose="020F0502020204030204" pitchFamily="34" charset="0"/>
                <a:cs typeface="Arial" panose="020B0604020202020204" pitchFamily="34" charset="0"/>
              </a:rPr>
              <a:t> </a:t>
            </a:r>
            <a:r>
              <a:rPr lang="en-GB" sz="1100" dirty="0">
                <a:latin typeface="Calibri" panose="020F0502020204030204" pitchFamily="34" charset="0"/>
                <a:ea typeface="Calibri" panose="020F0502020204030204" pitchFamily="34" charset="0"/>
                <a:cs typeface="Arial" panose="020B0604020202020204" pitchFamily="34" charset="0"/>
              </a:rPr>
              <a:t>4</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err="1">
                <a:effectLst/>
                <a:latin typeface="Calibri" panose="020F0502020204030204" pitchFamily="34" charset="0"/>
                <a:ea typeface="Calibri" panose="020F0502020204030204" pitchFamily="34" charset="0"/>
                <a:cs typeface="Arial" panose="020B0604020202020204" pitchFamily="34" charset="0"/>
              </a:rPr>
              <a:t>Thrul</a:t>
            </a:r>
            <a:r>
              <a:rPr lang="en-GB" sz="1100" dirty="0">
                <a:effectLst/>
                <a:latin typeface="Calibri" panose="020F0502020204030204" pitchFamily="34" charset="0"/>
                <a:ea typeface="Calibri" panose="020F0502020204030204" pitchFamily="34" charset="0"/>
                <a:cs typeface="Arial" panose="020B0604020202020204" pitchFamily="34" charset="0"/>
              </a:rPr>
              <a:t>, J., </a:t>
            </a:r>
            <a:r>
              <a:rPr lang="en-GB" sz="1100" dirty="0" err="1">
                <a:effectLst/>
                <a:latin typeface="Calibri" panose="020F0502020204030204" pitchFamily="34" charset="0"/>
                <a:ea typeface="Calibri" panose="020F0502020204030204" pitchFamily="34" charset="0"/>
                <a:cs typeface="Arial" panose="020B0604020202020204" pitchFamily="34" charset="0"/>
              </a:rPr>
              <a:t>Labhart</a:t>
            </a:r>
            <a:r>
              <a:rPr lang="en-GB" sz="1100" dirty="0">
                <a:effectLst/>
                <a:latin typeface="Calibri" panose="020F0502020204030204" pitchFamily="34" charset="0"/>
                <a:ea typeface="Calibri" panose="020F0502020204030204" pitchFamily="34" charset="0"/>
                <a:cs typeface="Arial" panose="020B0604020202020204" pitchFamily="34" charset="0"/>
              </a:rPr>
              <a:t>, F. &amp; </a:t>
            </a:r>
            <a:r>
              <a:rPr lang="en-GB" sz="1100" dirty="0" err="1">
                <a:effectLst/>
                <a:latin typeface="Calibri" panose="020F0502020204030204" pitchFamily="34" charset="0"/>
                <a:ea typeface="Calibri" panose="020F0502020204030204" pitchFamily="34" charset="0"/>
                <a:cs typeface="Arial" panose="020B0604020202020204" pitchFamily="34" charset="0"/>
              </a:rPr>
              <a:t>Kuntsche</a:t>
            </a:r>
            <a:r>
              <a:rPr lang="en-GB" sz="1100" dirty="0">
                <a:effectLst/>
                <a:latin typeface="Calibri" panose="020F0502020204030204" pitchFamily="34" charset="0"/>
                <a:ea typeface="Calibri" panose="020F0502020204030204" pitchFamily="34" charset="0"/>
                <a:cs typeface="Arial" panose="020B0604020202020204" pitchFamily="34" charset="0"/>
              </a:rPr>
              <a:t>, E. Drinking with mixed-gender groups is associated with heavy weekend drinking among young adults. </a:t>
            </a:r>
            <a:r>
              <a:rPr lang="en-GB" sz="1100" i="1" dirty="0">
                <a:effectLst/>
                <a:latin typeface="Calibri" panose="020F0502020204030204" pitchFamily="34" charset="0"/>
                <a:ea typeface="Calibri" panose="020F0502020204030204" pitchFamily="34" charset="0"/>
                <a:cs typeface="Arial" panose="020B0604020202020204" pitchFamily="34" charset="0"/>
              </a:rPr>
              <a:t>Addiction</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b="1" dirty="0">
                <a:effectLst/>
                <a:latin typeface="Calibri" panose="020F0502020204030204" pitchFamily="34" charset="0"/>
                <a:ea typeface="Calibri" panose="020F0502020204030204" pitchFamily="34" charset="0"/>
                <a:cs typeface="Arial" panose="020B0604020202020204" pitchFamily="34" charset="0"/>
              </a:rPr>
              <a:t>112</a:t>
            </a:r>
            <a:r>
              <a:rPr lang="en-GB" sz="1100" dirty="0">
                <a:effectLst/>
                <a:latin typeface="Calibri" panose="020F0502020204030204" pitchFamily="34" charset="0"/>
                <a:ea typeface="Calibri" panose="020F0502020204030204" pitchFamily="34" charset="0"/>
                <a:cs typeface="Arial" panose="020B0604020202020204" pitchFamily="34" charset="0"/>
              </a:rPr>
              <a:t>, 432–439 (2017).</a:t>
            </a:r>
            <a:endParaRPr lang="en-GB" sz="1100" dirty="0">
              <a:effectLst/>
              <a:latin typeface="Verdana" panose="020B060403050404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4577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eading"/>
          <p:cNvSpPr>
            <a:spLocks noGrp="1"/>
          </p:cNvSpPr>
          <p:nvPr>
            <p:ph type="title"/>
          </p:nvPr>
        </p:nvSpPr>
        <p:spPr>
          <a:xfrm>
            <a:off x="161548" y="734346"/>
            <a:ext cx="9268202" cy="1368000"/>
          </a:xfrm>
        </p:spPr>
        <p:txBody>
          <a:bodyPr/>
          <a:lstStyle/>
          <a:p>
            <a:r>
              <a:rPr lang="en-GB"/>
              <a:t>Different kinds of drinking might need different kinds of reduction strategies…</a:t>
            </a:r>
          </a:p>
        </p:txBody>
      </p:sp>
      <p:sp>
        <p:nvSpPr>
          <p:cNvPr id="5" name="Text Placeholder 2">
            <a:extLst>
              <a:ext uri="{FF2B5EF4-FFF2-40B4-BE49-F238E27FC236}">
                <a16:creationId xmlns:a16="http://schemas.microsoft.com/office/drawing/2014/main" id="{BE3A9EC1-5747-8930-78A2-AF45A6BE4A04}"/>
              </a:ext>
            </a:extLst>
          </p:cNvPr>
          <p:cNvSpPr>
            <a:spLocks noGrp="1"/>
          </p:cNvSpPr>
          <p:nvPr>
            <p:ph type="body" sz="quarter" idx="13"/>
          </p:nvPr>
        </p:nvSpPr>
        <p:spPr>
          <a:xfrm>
            <a:off x="339452" y="3010328"/>
            <a:ext cx="8007386" cy="2610620"/>
          </a:xfrm>
        </p:spPr>
        <p:txBody>
          <a:bodyPr/>
          <a:lstStyle/>
          <a:p>
            <a:r>
              <a:rPr lang="en-US" sz="2800" dirty="0">
                <a:solidFill>
                  <a:srgbClr val="000000"/>
                </a:solidFill>
                <a:latin typeface="Calibri" panose="020F0502020204030204" pitchFamily="34" charset="0"/>
              </a:rPr>
              <a:t>S</a:t>
            </a:r>
            <a:r>
              <a:rPr lang="en-US" sz="2800" b="0" i="0" u="none" strike="noStrike" baseline="0" dirty="0">
                <a:solidFill>
                  <a:srgbClr val="000000"/>
                </a:solidFill>
                <a:latin typeface="Calibri" panose="020F0502020204030204" pitchFamily="34" charset="0"/>
              </a:rPr>
              <a:t>ome drinking contexts </a:t>
            </a:r>
            <a:r>
              <a:rPr lang="en-US" sz="2800" dirty="0">
                <a:solidFill>
                  <a:srgbClr val="000000"/>
                </a:solidFill>
                <a:latin typeface="Calibri" panose="020F0502020204030204" pitchFamily="34" charset="0"/>
              </a:rPr>
              <a:t>may be </a:t>
            </a:r>
            <a:r>
              <a:rPr lang="en-US" sz="2800" b="0" i="0" u="none" strike="noStrike" baseline="0" dirty="0">
                <a:solidFill>
                  <a:srgbClr val="000000"/>
                </a:solidFill>
                <a:latin typeface="Calibri" panose="020F0502020204030204" pitchFamily="34" charset="0"/>
              </a:rPr>
              <a:t>more modifiable than others </a:t>
            </a:r>
          </a:p>
          <a:p>
            <a:r>
              <a:rPr lang="en-US" sz="2800" dirty="0">
                <a:solidFill>
                  <a:srgbClr val="000000"/>
                </a:solidFill>
                <a:latin typeface="Calibri" panose="020F0502020204030204" pitchFamily="34" charset="0"/>
              </a:rPr>
              <a:t>S</a:t>
            </a:r>
            <a:r>
              <a:rPr lang="en-US" sz="2800" b="0" i="0" u="none" strike="noStrike" baseline="0" dirty="0">
                <a:solidFill>
                  <a:srgbClr val="000000"/>
                </a:solidFill>
                <a:latin typeface="Calibri" panose="020F0502020204030204" pitchFamily="34" charset="0"/>
              </a:rPr>
              <a:t>trategies for cutting down may be differentially effective for different occasion types</a:t>
            </a:r>
            <a:endParaRPr lang="en-US" sz="2800" dirty="0">
              <a:solidFill>
                <a:srgbClr val="000000"/>
              </a:solidFill>
              <a:latin typeface="Calibri" panose="020F0502020204030204" pitchFamily="34" charset="0"/>
            </a:endParaRPr>
          </a:p>
          <a:p>
            <a:r>
              <a:rPr lang="en-US" sz="2800" b="0" i="0" u="none" strike="noStrike" baseline="0" dirty="0" err="1">
                <a:solidFill>
                  <a:srgbClr val="000000"/>
                </a:solidFill>
                <a:latin typeface="Calibri" panose="020F0502020204030204" pitchFamily="34" charset="0"/>
              </a:rPr>
              <a:t>Personalising</a:t>
            </a:r>
            <a:r>
              <a:rPr lang="en-US" sz="2800" b="0" i="0" u="none" strike="noStrike" baseline="0" dirty="0">
                <a:solidFill>
                  <a:srgbClr val="000000"/>
                </a:solidFill>
                <a:latin typeface="Calibri" panose="020F0502020204030204" pitchFamily="34" charset="0"/>
              </a:rPr>
              <a:t> intervention strategies to contexts may be more effective than ‘one-size-fits-all’ approaches</a:t>
            </a:r>
            <a:endParaRPr lang="en-GB" sz="2000" dirty="0"/>
          </a:p>
        </p:txBody>
      </p:sp>
      <p:grpSp>
        <p:nvGrpSpPr>
          <p:cNvPr id="8" name="Group 7">
            <a:extLst>
              <a:ext uri="{FF2B5EF4-FFF2-40B4-BE49-F238E27FC236}">
                <a16:creationId xmlns:a16="http://schemas.microsoft.com/office/drawing/2014/main" id="{1134E048-8667-CFAC-6EF6-3C19847215C0}"/>
              </a:ext>
            </a:extLst>
          </p:cNvPr>
          <p:cNvGrpSpPr/>
          <p:nvPr/>
        </p:nvGrpSpPr>
        <p:grpSpPr>
          <a:xfrm>
            <a:off x="8978900" y="555768"/>
            <a:ext cx="3213100" cy="6327632"/>
            <a:chOff x="9034850" y="555768"/>
            <a:chExt cx="3157150" cy="6302232"/>
          </a:xfrm>
        </p:grpSpPr>
        <p:pic>
          <p:nvPicPr>
            <p:cNvPr id="10" name="Picture 9" descr="A person and person holding hands at a table&#10;&#10;Description automatically generated with medium confidence">
              <a:extLst>
                <a:ext uri="{FF2B5EF4-FFF2-40B4-BE49-F238E27FC236}">
                  <a16:creationId xmlns:a16="http://schemas.microsoft.com/office/drawing/2014/main" id="{9FB3ECD2-FA9E-AD80-A46B-240BB0E6805A}"/>
                </a:ext>
              </a:extLst>
            </p:cNvPr>
            <p:cNvPicPr>
              <a:picLocks noChangeAspect="1"/>
            </p:cNvPicPr>
            <p:nvPr/>
          </p:nvPicPr>
          <p:blipFill>
            <a:blip r:embed="rId3"/>
            <a:stretch>
              <a:fillRect/>
            </a:stretch>
          </p:blipFill>
          <p:spPr>
            <a:xfrm>
              <a:off x="9034850" y="555768"/>
              <a:ext cx="3157150" cy="2104766"/>
            </a:xfrm>
            <a:prstGeom prst="rect">
              <a:avLst/>
            </a:prstGeom>
          </p:spPr>
        </p:pic>
        <p:pic>
          <p:nvPicPr>
            <p:cNvPr id="11" name="Picture 10" descr="A picture containing concert, magenta, audience, event&#10;&#10;Description automatically generated">
              <a:extLst>
                <a:ext uri="{FF2B5EF4-FFF2-40B4-BE49-F238E27FC236}">
                  <a16:creationId xmlns:a16="http://schemas.microsoft.com/office/drawing/2014/main" id="{B1886140-A039-F9E5-5D74-40FE7E48B38C}"/>
                </a:ext>
              </a:extLst>
            </p:cNvPr>
            <p:cNvPicPr>
              <a:picLocks noChangeAspect="1"/>
            </p:cNvPicPr>
            <p:nvPr/>
          </p:nvPicPr>
          <p:blipFill>
            <a:blip r:embed="rId4"/>
            <a:stretch>
              <a:fillRect/>
            </a:stretch>
          </p:blipFill>
          <p:spPr>
            <a:xfrm>
              <a:off x="9034850" y="2660534"/>
              <a:ext cx="3157150" cy="2104766"/>
            </a:xfrm>
            <a:prstGeom prst="rect">
              <a:avLst/>
            </a:prstGeom>
          </p:spPr>
        </p:pic>
        <p:pic>
          <p:nvPicPr>
            <p:cNvPr id="12" name="Picture 11" descr="A hand holding a remote control and a bowl of chips and a beer&#10;&#10;Description automatically generated with medium confidence">
              <a:extLst>
                <a:ext uri="{FF2B5EF4-FFF2-40B4-BE49-F238E27FC236}">
                  <a16:creationId xmlns:a16="http://schemas.microsoft.com/office/drawing/2014/main" id="{9BF05D06-69CC-C59F-5E5C-0F250FDB7917}"/>
                </a:ext>
              </a:extLst>
            </p:cNvPr>
            <p:cNvPicPr>
              <a:picLocks noChangeAspect="1"/>
            </p:cNvPicPr>
            <p:nvPr/>
          </p:nvPicPr>
          <p:blipFill>
            <a:blip r:embed="rId5"/>
            <a:stretch>
              <a:fillRect/>
            </a:stretch>
          </p:blipFill>
          <p:spPr>
            <a:xfrm>
              <a:off x="9034850" y="4753234"/>
              <a:ext cx="3157150" cy="2104766"/>
            </a:xfrm>
            <a:prstGeom prst="rect">
              <a:avLst/>
            </a:prstGeom>
          </p:spPr>
        </p:pic>
      </p:grpSp>
    </p:spTree>
    <p:extLst>
      <p:ext uri="{BB962C8B-B14F-4D97-AF65-F5344CB8AC3E}">
        <p14:creationId xmlns:p14="http://schemas.microsoft.com/office/powerpoint/2010/main" val="320338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CA8552-BCB2-011C-2C2C-6417689A88AE}"/>
              </a:ext>
            </a:extLst>
          </p:cNvPr>
          <p:cNvSpPr>
            <a:spLocks noGrp="1"/>
          </p:cNvSpPr>
          <p:nvPr>
            <p:ph type="title"/>
          </p:nvPr>
        </p:nvSpPr>
        <p:spPr/>
        <p:txBody>
          <a:bodyPr/>
          <a:lstStyle/>
          <a:p>
            <a:r>
              <a:rPr lang="en-GB" dirty="0"/>
              <a:t>The Drink Less app </a:t>
            </a:r>
          </a:p>
        </p:txBody>
      </p:sp>
      <p:sp>
        <p:nvSpPr>
          <p:cNvPr id="9" name="Content Placeholder 2">
            <a:extLst>
              <a:ext uri="{FF2B5EF4-FFF2-40B4-BE49-F238E27FC236}">
                <a16:creationId xmlns:a16="http://schemas.microsoft.com/office/drawing/2014/main" id="{CBAEE5C8-2AE4-321C-B9A3-11C477C4DC5D}"/>
              </a:ext>
            </a:extLst>
          </p:cNvPr>
          <p:cNvSpPr>
            <a:spLocks noGrp="1"/>
          </p:cNvSpPr>
          <p:nvPr>
            <p:ph idx="1"/>
          </p:nvPr>
        </p:nvSpPr>
        <p:spPr>
          <a:xfrm>
            <a:off x="249346" y="1826676"/>
            <a:ext cx="10800690" cy="3780000"/>
          </a:xfrm>
        </p:spPr>
        <p:txBody>
          <a:bodyPr/>
          <a:lstStyle/>
          <a:p>
            <a:r>
              <a:rPr lang="en-GB" sz="3200" dirty="0"/>
              <a:t>Goal setting</a:t>
            </a:r>
          </a:p>
          <a:p>
            <a:r>
              <a:rPr lang="en-GB" sz="3200" dirty="0"/>
              <a:t>Self-monitoring &amp; Feedback</a:t>
            </a:r>
          </a:p>
          <a:p>
            <a:r>
              <a:rPr lang="en-GB" sz="3200" dirty="0"/>
              <a:t>Normative Feedback</a:t>
            </a:r>
          </a:p>
          <a:p>
            <a:r>
              <a:rPr lang="en-GB" sz="3200" dirty="0"/>
              <a:t>Action Planning</a:t>
            </a:r>
          </a:p>
          <a:p>
            <a:r>
              <a:rPr lang="en-GB" sz="3200" dirty="0"/>
              <a:t>Cognitive Bias Re-training</a:t>
            </a:r>
          </a:p>
          <a:p>
            <a:r>
              <a:rPr lang="en-GB" sz="3200" dirty="0"/>
              <a:t>Insights</a:t>
            </a:r>
          </a:p>
          <a:p>
            <a:r>
              <a:rPr lang="en-GB" sz="3200" dirty="0"/>
              <a:t>Information about Antecedents</a:t>
            </a:r>
          </a:p>
          <a:p>
            <a:r>
              <a:rPr lang="en-GB" sz="3200" dirty="0"/>
              <a:t>Behavioural Substitution </a:t>
            </a:r>
          </a:p>
          <a:p>
            <a:pPr marL="0" indent="0">
              <a:buNone/>
            </a:pPr>
            <a:endParaRPr lang="en-GB" dirty="0"/>
          </a:p>
        </p:txBody>
      </p:sp>
      <p:pic>
        <p:nvPicPr>
          <p:cNvPr id="4" name="Picture 3">
            <a:extLst>
              <a:ext uri="{FF2B5EF4-FFF2-40B4-BE49-F238E27FC236}">
                <a16:creationId xmlns:a16="http://schemas.microsoft.com/office/drawing/2014/main" id="{6D3C1EAC-E5D4-D7F4-042F-52C7EB4AAFE3}"/>
              </a:ext>
            </a:extLst>
          </p:cNvPr>
          <p:cNvPicPr>
            <a:picLocks noChangeAspect="1"/>
          </p:cNvPicPr>
          <p:nvPr/>
        </p:nvPicPr>
        <p:blipFill>
          <a:blip r:embed="rId3"/>
          <a:stretch>
            <a:fillRect/>
          </a:stretch>
        </p:blipFill>
        <p:spPr>
          <a:xfrm>
            <a:off x="6643450" y="1422712"/>
            <a:ext cx="5299204" cy="5157163"/>
          </a:xfrm>
          <a:prstGeom prst="rect">
            <a:avLst/>
          </a:prstGeom>
        </p:spPr>
      </p:pic>
    </p:spTree>
    <p:extLst>
      <p:ext uri="{BB962C8B-B14F-4D97-AF65-F5344CB8AC3E}">
        <p14:creationId xmlns:p14="http://schemas.microsoft.com/office/powerpoint/2010/main" val="235536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CA8552-BCB2-011C-2C2C-6417689A88AE}"/>
              </a:ext>
            </a:extLst>
          </p:cNvPr>
          <p:cNvSpPr>
            <a:spLocks noGrp="1"/>
          </p:cNvSpPr>
          <p:nvPr>
            <p:ph type="title"/>
          </p:nvPr>
        </p:nvSpPr>
        <p:spPr/>
        <p:txBody>
          <a:bodyPr/>
          <a:lstStyle/>
          <a:p>
            <a:r>
              <a:rPr lang="en-GB" dirty="0"/>
              <a:t>The Drink Less app </a:t>
            </a:r>
          </a:p>
        </p:txBody>
      </p:sp>
      <p:sp>
        <p:nvSpPr>
          <p:cNvPr id="9" name="Content Placeholder 2">
            <a:extLst>
              <a:ext uri="{FF2B5EF4-FFF2-40B4-BE49-F238E27FC236}">
                <a16:creationId xmlns:a16="http://schemas.microsoft.com/office/drawing/2014/main" id="{CBAEE5C8-2AE4-321C-B9A3-11C477C4DC5D}"/>
              </a:ext>
            </a:extLst>
          </p:cNvPr>
          <p:cNvSpPr>
            <a:spLocks noGrp="1"/>
          </p:cNvSpPr>
          <p:nvPr>
            <p:ph idx="1"/>
          </p:nvPr>
        </p:nvSpPr>
        <p:spPr>
          <a:xfrm>
            <a:off x="249346" y="1826676"/>
            <a:ext cx="10800690" cy="3780000"/>
          </a:xfrm>
        </p:spPr>
        <p:txBody>
          <a:bodyPr/>
          <a:lstStyle/>
          <a:p>
            <a:r>
              <a:rPr lang="en-GB" sz="3200" dirty="0">
                <a:solidFill>
                  <a:schemeClr val="bg1">
                    <a:lumMod val="75000"/>
                  </a:schemeClr>
                </a:solidFill>
              </a:rPr>
              <a:t>Goal setting</a:t>
            </a:r>
          </a:p>
          <a:p>
            <a:r>
              <a:rPr lang="en-GB" sz="3200" dirty="0"/>
              <a:t>Self-monitoring &amp; Feedback</a:t>
            </a:r>
          </a:p>
          <a:p>
            <a:r>
              <a:rPr lang="en-GB" sz="3200" dirty="0">
                <a:solidFill>
                  <a:schemeClr val="bg1">
                    <a:lumMod val="75000"/>
                  </a:schemeClr>
                </a:solidFill>
              </a:rPr>
              <a:t>Normative Feedback</a:t>
            </a:r>
          </a:p>
          <a:p>
            <a:r>
              <a:rPr lang="en-GB" sz="3200" dirty="0"/>
              <a:t>Action Planning</a:t>
            </a:r>
          </a:p>
          <a:p>
            <a:r>
              <a:rPr lang="en-GB" sz="3200" dirty="0">
                <a:solidFill>
                  <a:schemeClr val="bg1">
                    <a:lumMod val="75000"/>
                  </a:schemeClr>
                </a:solidFill>
              </a:rPr>
              <a:t>Cognitive Bias Re-training</a:t>
            </a:r>
          </a:p>
          <a:p>
            <a:r>
              <a:rPr lang="en-GB" sz="3200" dirty="0">
                <a:solidFill>
                  <a:schemeClr val="bg1">
                    <a:lumMod val="75000"/>
                  </a:schemeClr>
                </a:solidFill>
              </a:rPr>
              <a:t>Insights</a:t>
            </a:r>
          </a:p>
          <a:p>
            <a:r>
              <a:rPr lang="en-GB" sz="3200" dirty="0">
                <a:solidFill>
                  <a:schemeClr val="bg1">
                    <a:lumMod val="75000"/>
                  </a:schemeClr>
                </a:solidFill>
              </a:rPr>
              <a:t>Information about Antecedents</a:t>
            </a:r>
          </a:p>
          <a:p>
            <a:r>
              <a:rPr lang="en-GB" sz="3200" dirty="0">
                <a:solidFill>
                  <a:schemeClr val="bg1">
                    <a:lumMod val="75000"/>
                  </a:schemeClr>
                </a:solidFill>
              </a:rPr>
              <a:t>Behavioural Substitution </a:t>
            </a:r>
          </a:p>
          <a:p>
            <a:pPr marL="0" indent="0">
              <a:buNone/>
            </a:pPr>
            <a:endParaRPr lang="en-GB" dirty="0"/>
          </a:p>
        </p:txBody>
      </p:sp>
      <p:pic>
        <p:nvPicPr>
          <p:cNvPr id="4" name="Picture 3">
            <a:extLst>
              <a:ext uri="{FF2B5EF4-FFF2-40B4-BE49-F238E27FC236}">
                <a16:creationId xmlns:a16="http://schemas.microsoft.com/office/drawing/2014/main" id="{6D3C1EAC-E5D4-D7F4-042F-52C7EB4AAFE3}"/>
              </a:ext>
            </a:extLst>
          </p:cNvPr>
          <p:cNvPicPr>
            <a:picLocks noChangeAspect="1"/>
          </p:cNvPicPr>
          <p:nvPr/>
        </p:nvPicPr>
        <p:blipFill>
          <a:blip r:embed="rId3"/>
          <a:stretch>
            <a:fillRect/>
          </a:stretch>
        </p:blipFill>
        <p:spPr>
          <a:xfrm>
            <a:off x="6643450" y="1422712"/>
            <a:ext cx="5299204" cy="5157163"/>
          </a:xfrm>
          <a:prstGeom prst="rect">
            <a:avLst/>
          </a:prstGeom>
        </p:spPr>
      </p:pic>
    </p:spTree>
    <p:extLst>
      <p:ext uri="{BB962C8B-B14F-4D97-AF65-F5344CB8AC3E}">
        <p14:creationId xmlns:p14="http://schemas.microsoft.com/office/powerpoint/2010/main" val="1693667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CL_Mid_Green_Slide_Theme">
  <a:themeElements>
    <a:clrScheme name="UCL Mid Green Theme">
      <a:dk1>
        <a:srgbClr val="000000"/>
      </a:dk1>
      <a:lt1>
        <a:srgbClr val="FFFFFF"/>
      </a:lt1>
      <a:dk2>
        <a:srgbClr val="8F993E"/>
      </a:dk2>
      <a:lt2>
        <a:srgbClr val="E9EBD8"/>
      </a:lt2>
      <a:accent1>
        <a:srgbClr val="93272C"/>
      </a:accent1>
      <a:accent2>
        <a:srgbClr val="BBC592"/>
      </a:accent2>
      <a:accent3>
        <a:srgbClr val="F6BE00"/>
      </a:accent3>
      <a:accent4>
        <a:srgbClr val="002855"/>
      </a:accent4>
      <a:accent5>
        <a:srgbClr val="E03C31"/>
      </a:accent5>
      <a:accent6>
        <a:srgbClr val="A4DBE8"/>
      </a:accent6>
      <a:hlink>
        <a:srgbClr val="0097A9"/>
      </a:hlink>
      <a:folHlink>
        <a:srgbClr val="0097A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custClrLst>
    <a:custClr name="name of colour">
      <a:srgbClr val="000000"/>
    </a:custClr>
  </a:custClrLst>
  <a:extLst>
    <a:ext uri="{05A4C25C-085E-4340-85A3-A5531E510DB2}">
      <thm15:themeFamily xmlns:thm15="http://schemas.microsoft.com/office/thememl/2012/main" name="UCL_Slide_Master_Mid_Green.potx" id="{1236D6CF-BBC7-4FD5-B79C-28E44F590E09}" vid="{54139C8C-1B11-412C-9010-6E4A8CE517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2593</Words>
  <Application>Microsoft Office PowerPoint</Application>
  <PresentationFormat>Widescreen</PresentationFormat>
  <Paragraphs>192</Paragraphs>
  <Slides>23</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Times New Roman</vt:lpstr>
      <vt:lpstr>Verdana</vt:lpstr>
      <vt:lpstr>Office Theme</vt:lpstr>
      <vt:lpstr>UCL_Mid_Green_Slide_Theme</vt:lpstr>
      <vt:lpstr>Developing a contextually-specific, digital intervention for alcohol reduction  Dr Melissa Oldham</vt:lpstr>
      <vt:lpstr>Funding</vt:lpstr>
      <vt:lpstr>TIDDLES team</vt:lpstr>
      <vt:lpstr>The problem</vt:lpstr>
      <vt:lpstr>Harmful drinking occurs in a variety of contexts…</vt:lpstr>
      <vt:lpstr>Drinking contexts matter…</vt:lpstr>
      <vt:lpstr>Different kinds of drinking might need different kinds of reduction strategies…</vt:lpstr>
      <vt:lpstr>The Drink Less app </vt:lpstr>
      <vt:lpstr>The Drink Less app </vt:lpstr>
      <vt:lpstr>To achieve this we need to….</vt:lpstr>
      <vt:lpstr>In order to achieve this we need to….</vt:lpstr>
      <vt:lpstr>Aim 1 – Measuring drinking contexts</vt:lpstr>
      <vt:lpstr>Drinking diary currently looks like…</vt:lpstr>
      <vt:lpstr>WP1 – Comparing two methods of collecting context information in diary </vt:lpstr>
      <vt:lpstr>WP1 – Comparing two methods of collecting context information in diary </vt:lpstr>
      <vt:lpstr>Aim 2 – Context-specific intervention messaging</vt:lpstr>
      <vt:lpstr>Feedback component currently looks like….….</vt:lpstr>
      <vt:lpstr>Contextually-specific feedback component intervention messaging….</vt:lpstr>
      <vt:lpstr>Action planning component currently looks like….</vt:lpstr>
      <vt:lpstr>Contextually-specific action planning component…. Pub with friends</vt:lpstr>
      <vt:lpstr>Contextually-specific action planning component….   Alone at home</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Oldham, Melissa</dc:creator>
  <cp:lastModifiedBy>Oldham, Melissa</cp:lastModifiedBy>
  <cp:revision>8</cp:revision>
  <dcterms:created xsi:type="dcterms:W3CDTF">2023-09-06T15:24:38Z</dcterms:created>
  <dcterms:modified xsi:type="dcterms:W3CDTF">2023-09-28T19:07:20Z</dcterms:modified>
</cp:coreProperties>
</file>